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5" r:id="rId8"/>
    <p:sldId id="260" r:id="rId9"/>
    <p:sldId id="261" r:id="rId10"/>
    <p:sldId id="262" r:id="rId11"/>
    <p:sldId id="263" r:id="rId12"/>
    <p:sldId id="264" r:id="rId13"/>
  </p:sldIdLst>
  <p:sldSz cx="12192000" cy="6858000"/>
  <p:notesSz cx="7559675" cy="106918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AEEFB-8C96-4C80-BEC0-2EBA15B34E22}" type="datetimeFigureOut">
              <a:rPr lang="da-DK" smtClean="0"/>
              <a:t>11-11-2020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F396-E1A7-4763-9BE1-E372883C93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305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396-E1A7-4763-9BE1-E372883C936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933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396-E1A7-4763-9BE1-E372883C936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907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5116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9848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0384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65116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9848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038480" y="1594800"/>
            <a:ext cx="6662520" cy="3612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5116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9848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0384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65116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9848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038480" y="1594800"/>
            <a:ext cx="6662520" cy="3612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5116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8984880" y="23742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0384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65116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8984880" y="4050000"/>
            <a:ext cx="235512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038480" y="1594800"/>
            <a:ext cx="6662520" cy="3612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a-D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3207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786800" y="40500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a-DK" sz="1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786800" y="2374200"/>
            <a:ext cx="356940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038480" y="4050000"/>
            <a:ext cx="7314840" cy="153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6"/>
          <p:cNvPicPr/>
          <p:nvPr/>
        </p:nvPicPr>
        <p:blipFill>
          <a:blip r:embed="rId14"/>
          <a:stretch/>
        </p:blipFill>
        <p:spPr>
          <a:xfrm>
            <a:off x="0" y="5559480"/>
            <a:ext cx="12191760" cy="1298160"/>
          </a:xfrm>
          <a:prstGeom prst="rect">
            <a:avLst/>
          </a:prstGeom>
          <a:ln>
            <a:noFill/>
          </a:ln>
        </p:spPr>
      </p:pic>
      <p:pic>
        <p:nvPicPr>
          <p:cNvPr id="10" name="Billede 7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2" name="Billede 8"/>
          <p:cNvPicPr/>
          <p:nvPr/>
        </p:nvPicPr>
        <p:blipFill>
          <a:blip r:embed="rId16"/>
          <a:stretch/>
        </p:blipFill>
        <p:spPr>
          <a:xfrm>
            <a:off x="9056520" y="6113160"/>
            <a:ext cx="1548720" cy="576720"/>
          </a:xfrm>
          <a:prstGeom prst="rect">
            <a:avLst/>
          </a:prstGeom>
          <a:ln>
            <a:noFill/>
          </a:ln>
        </p:spPr>
      </p:pic>
      <p:pic>
        <p:nvPicPr>
          <p:cNvPr id="3" name="Billede 2" descr="Et billede, der indeholder udendørs, græs, bænk, bygning&#10;&#10;Automatisk genereret beskrivelse"/>
          <p:cNvPicPr/>
          <p:nvPr/>
        </p:nvPicPr>
        <p:blipFill>
          <a:blip r:embed="rId17"/>
          <a:srcRect t="1562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body"/>
          </p:nvPr>
        </p:nvSpPr>
        <p:spPr>
          <a:xfrm>
            <a:off x="874440" y="408240"/>
            <a:ext cx="10450080" cy="12571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da-DK" sz="9400" b="0" strike="noStrike" spc="-1">
                <a:solidFill>
                  <a:srgbClr val="FFFFFF"/>
                </a:solidFill>
                <a:latin typeface="Dancer Pro Bold"/>
              </a:rPr>
              <a:t>OVERSKRIFT</a:t>
            </a:r>
            <a:endParaRPr lang="da-DK" sz="94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74440" y="1842480"/>
            <a:ext cx="10450080" cy="5821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da-DK" sz="2800" b="0" strike="noStrike" spc="-1">
                <a:solidFill>
                  <a:srgbClr val="FFFFFF"/>
                </a:solidFill>
                <a:latin typeface="Dancer Pro Bold"/>
              </a:rPr>
              <a:t>Mellemrubrik</a:t>
            </a:r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  <p:pic>
        <p:nvPicPr>
          <p:cNvPr id="6" name="Billede 5"/>
          <p:cNvPicPr/>
          <p:nvPr/>
        </p:nvPicPr>
        <p:blipFill>
          <a:blip r:embed="rId14"/>
          <a:stretch/>
        </p:blipFill>
        <p:spPr>
          <a:xfrm>
            <a:off x="0" y="5559480"/>
            <a:ext cx="12191760" cy="1298160"/>
          </a:xfrm>
          <a:prstGeom prst="rect">
            <a:avLst/>
          </a:prstGeom>
          <a:ln>
            <a:noFill/>
          </a:ln>
        </p:spPr>
      </p:pic>
      <p:pic>
        <p:nvPicPr>
          <p:cNvPr id="7" name="Billede 6"/>
          <p:cNvPicPr/>
          <p:nvPr/>
        </p:nvPicPr>
        <p:blipFill>
          <a:blip r:embed="rId16"/>
          <a:stretch/>
        </p:blipFill>
        <p:spPr>
          <a:xfrm>
            <a:off x="9056520" y="6161400"/>
            <a:ext cx="1548720" cy="576720"/>
          </a:xfrm>
          <a:prstGeom prst="rect">
            <a:avLst/>
          </a:prstGeom>
          <a:ln>
            <a:noFill/>
          </a:ln>
        </p:spPr>
      </p:pic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a-DK" sz="1800" b="0" strike="noStrike" spc="-1">
                <a:solidFill>
                  <a:srgbClr val="000000"/>
                </a:solidFill>
                <a:latin typeface="Dancer Pro Book"/>
              </a:rPr>
              <a:t>Klik for at redigere titeltekstens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lede 6"/>
          <p:cNvPicPr/>
          <p:nvPr/>
        </p:nvPicPr>
        <p:blipFill>
          <a:blip r:embed="rId14"/>
          <a:stretch/>
        </p:blipFill>
        <p:spPr>
          <a:xfrm>
            <a:off x="0" y="5559480"/>
            <a:ext cx="12191760" cy="1298160"/>
          </a:xfrm>
          <a:prstGeom prst="rect">
            <a:avLst/>
          </a:prstGeom>
          <a:ln>
            <a:noFill/>
          </a:ln>
        </p:spPr>
      </p:pic>
      <p:pic>
        <p:nvPicPr>
          <p:cNvPr id="46" name="Billede 7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47" name="Billede 8"/>
          <p:cNvPicPr/>
          <p:nvPr/>
        </p:nvPicPr>
        <p:blipFill>
          <a:blip r:embed="rId16"/>
          <a:stretch/>
        </p:blipFill>
        <p:spPr>
          <a:xfrm>
            <a:off x="9056520" y="6113160"/>
            <a:ext cx="1548720" cy="576720"/>
          </a:xfrm>
          <a:prstGeom prst="rect">
            <a:avLst/>
          </a:prstGeom>
          <a:ln>
            <a:noFill/>
          </a:ln>
        </p:spPr>
      </p:pic>
      <p:pic>
        <p:nvPicPr>
          <p:cNvPr id="48" name="Billede 7"/>
          <p:cNvPicPr/>
          <p:nvPr/>
        </p:nvPicPr>
        <p:blipFill>
          <a:blip r:embed="rId17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body"/>
          </p:nvPr>
        </p:nvSpPr>
        <p:spPr>
          <a:xfrm>
            <a:off x="1144800" y="1793160"/>
            <a:ext cx="10208520" cy="4019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Klik for at redigere teksttypografierne i masteren</a:t>
            </a:r>
          </a:p>
          <a:p>
            <a:pPr marL="743040" lvl="1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Andet niveau</a:t>
            </a:r>
          </a:p>
          <a:p>
            <a:pPr marL="1200240" lvl="2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Tredje niveau</a:t>
            </a:r>
          </a:p>
          <a:p>
            <a:pPr marL="1657440" lvl="3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Fjerde niveau</a:t>
            </a:r>
          </a:p>
          <a:p>
            <a:pPr marL="2114640" lvl="4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Femte niveau</a:t>
            </a:r>
          </a:p>
        </p:txBody>
      </p:sp>
      <p:pic>
        <p:nvPicPr>
          <p:cNvPr id="50" name="Billede 4"/>
          <p:cNvPicPr/>
          <p:nvPr/>
        </p:nvPicPr>
        <p:blipFill>
          <a:blip r:embed="rId16"/>
          <a:stretch/>
        </p:blipFill>
        <p:spPr>
          <a:xfrm>
            <a:off x="9056520" y="6113160"/>
            <a:ext cx="1548720" cy="576720"/>
          </a:xfrm>
          <a:prstGeom prst="rect">
            <a:avLst/>
          </a:prstGeom>
          <a:ln>
            <a:noFill/>
          </a:ln>
        </p:spPr>
      </p:pic>
      <p:sp>
        <p:nvSpPr>
          <p:cNvPr id="5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a-DK" sz="1800" b="0" strike="noStrike" spc="-1">
                <a:solidFill>
                  <a:srgbClr val="000000"/>
                </a:solidFill>
                <a:latin typeface="Dancer Pro Book"/>
              </a:rPr>
              <a:t>Klik for at redigere titeltekstens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illede 6"/>
          <p:cNvPicPr/>
          <p:nvPr/>
        </p:nvPicPr>
        <p:blipFill>
          <a:blip r:embed="rId14"/>
          <a:stretch/>
        </p:blipFill>
        <p:spPr>
          <a:xfrm>
            <a:off x="0" y="5559480"/>
            <a:ext cx="12191760" cy="1298160"/>
          </a:xfrm>
          <a:prstGeom prst="rect">
            <a:avLst/>
          </a:prstGeom>
          <a:ln>
            <a:noFill/>
          </a:ln>
        </p:spPr>
      </p:pic>
      <p:pic>
        <p:nvPicPr>
          <p:cNvPr id="89" name="Billede 7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90" name="Billede 8"/>
          <p:cNvPicPr/>
          <p:nvPr/>
        </p:nvPicPr>
        <p:blipFill>
          <a:blip r:embed="rId16"/>
          <a:stretch/>
        </p:blipFill>
        <p:spPr>
          <a:xfrm>
            <a:off x="9056520" y="6113160"/>
            <a:ext cx="1548720" cy="576720"/>
          </a:xfrm>
          <a:prstGeom prst="rect">
            <a:avLst/>
          </a:prstGeom>
          <a:ln>
            <a:noFill/>
          </a:ln>
        </p:spPr>
      </p:pic>
      <p:pic>
        <p:nvPicPr>
          <p:cNvPr id="91" name="Billede 7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038480" y="1594800"/>
            <a:ext cx="6662520" cy="7790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400" b="0" strike="noStrike" spc="-1">
                <a:solidFill>
                  <a:srgbClr val="000000"/>
                </a:solidFill>
                <a:latin typeface="Dancer Pro Bold"/>
              </a:rPr>
              <a:t>Klik for at redigere titeltypografien i masteren</a:t>
            </a:r>
            <a:endParaRPr lang="da-DK" sz="24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038480" y="2374200"/>
            <a:ext cx="7314840" cy="3207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Klik for at redigere teksttypografierne i masteren</a:t>
            </a:r>
          </a:p>
          <a:p>
            <a:pPr marL="743040" lvl="1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Andet niveau</a:t>
            </a:r>
          </a:p>
          <a:p>
            <a:pPr marL="1200240" lvl="2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Tredje niveau</a:t>
            </a:r>
          </a:p>
          <a:p>
            <a:pPr marL="1657440" lvl="3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Fjerde niveau</a:t>
            </a:r>
          </a:p>
          <a:p>
            <a:pPr marL="2114640" lvl="4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0" strike="noStrike" spc="-1">
                <a:solidFill>
                  <a:srgbClr val="000000"/>
                </a:solidFill>
                <a:latin typeface="Dancer Pro Book"/>
              </a:rPr>
              <a:t>Femte niveau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0" y="0"/>
            <a:ext cx="3416040" cy="68576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a-DK" sz="1800" b="0" strike="noStrike" spc="-1">
                <a:solidFill>
                  <a:srgbClr val="000000"/>
                </a:solidFill>
                <a:latin typeface="Dancer Pro Book"/>
              </a:rPr>
              <a:t>Klik på ikonet for at tilføje et billede</a:t>
            </a:r>
          </a:p>
        </p:txBody>
      </p:sp>
      <p:pic>
        <p:nvPicPr>
          <p:cNvPr id="95" name="Billede 9"/>
          <p:cNvPicPr/>
          <p:nvPr/>
        </p:nvPicPr>
        <p:blipFill>
          <a:blip r:embed="rId16"/>
          <a:stretch/>
        </p:blipFill>
        <p:spPr>
          <a:xfrm>
            <a:off x="9056520" y="6113160"/>
            <a:ext cx="1548720" cy="5767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nne@centerforborgerdialog.dk" TargetMode="External"/><Relationship Id="rId2" Type="http://schemas.openxmlformats.org/officeDocument/2006/relationships/hyperlink" Target="mailto:sfs@friluftsraadet.dk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03000" y="384480"/>
            <a:ext cx="10985400" cy="1257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da-DK" sz="6000" b="0" strike="noStrike" spc="-1">
                <a:solidFill>
                  <a:srgbClr val="000000"/>
                </a:solidFill>
                <a:latin typeface="Dancer Pro Bold"/>
              </a:rPr>
              <a:t>Grønne fællesskaber i byen</a:t>
            </a:r>
            <a:endParaRPr lang="da-DK" sz="60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1876320" y="1499040"/>
            <a:ext cx="8439120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da-DK" sz="2800" b="0" strike="noStrike" spc="-1">
                <a:solidFill>
                  <a:srgbClr val="000000"/>
                </a:solidFill>
                <a:latin typeface="Dancer Pro Bold"/>
              </a:rPr>
              <a:t>Onlineseminar d. 11. november 2020</a:t>
            </a:r>
            <a:endParaRPr lang="da-DK" sz="2800" b="0" strike="noStrike" spc="-1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394658" y="2351529"/>
            <a:ext cx="666252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da-DK" sz="3200" b="0" strike="noStrike" spc="-1" dirty="0">
                <a:solidFill>
                  <a:srgbClr val="000000"/>
                </a:solidFill>
                <a:latin typeface="Dancer Pro Bold"/>
              </a:rPr>
              <a:t>Tak for i dag!</a:t>
            </a:r>
            <a:endParaRPr lang="da-DK" sz="32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312465" y="3429000"/>
            <a:ext cx="7242921" cy="13218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da-DK" sz="2800" b="0" strike="noStrike" spc="-1" dirty="0">
                <a:solidFill>
                  <a:srgbClr val="000000"/>
                </a:solidFill>
                <a:latin typeface="Dancer Pro Book"/>
              </a:rPr>
              <a:t>Vi sender jer en mail med opfølgning:  slides, links</a:t>
            </a:r>
            <a:r>
              <a:rPr lang="da-DK" sz="2800" spc="-1" dirty="0">
                <a:solidFill>
                  <a:srgbClr val="000000"/>
                </a:solidFill>
                <a:latin typeface="Dancer Pro Book"/>
              </a:rPr>
              <a:t> og en </a:t>
            </a:r>
            <a:r>
              <a:rPr lang="da-DK" sz="2800" spc="-1">
                <a:solidFill>
                  <a:srgbClr val="000000"/>
                </a:solidFill>
                <a:latin typeface="Dancer Pro Book"/>
              </a:rPr>
              <a:t>kort </a:t>
            </a:r>
            <a:r>
              <a:rPr lang="da-DK" sz="2800" b="0" strike="noStrike" spc="-1">
                <a:solidFill>
                  <a:srgbClr val="000000"/>
                </a:solidFill>
                <a:latin typeface="Dancer Pro Book"/>
              </a:rPr>
              <a:t>evaluering</a:t>
            </a:r>
            <a:endParaRPr lang="da-DK" sz="2800" b="0" strike="noStrike" spc="-1" dirty="0">
              <a:solidFill>
                <a:srgbClr val="000000"/>
              </a:solidFill>
              <a:latin typeface="Dancer Pro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a-DK" sz="28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pic>
        <p:nvPicPr>
          <p:cNvPr id="149" name="Billede 148"/>
          <p:cNvPicPr/>
          <p:nvPr/>
        </p:nvPicPr>
        <p:blipFill>
          <a:blip r:embed="rId2"/>
          <a:srcRect l="9012" r="56307"/>
          <a:stretch/>
        </p:blipFill>
        <p:spPr>
          <a:xfrm>
            <a:off x="360" y="0"/>
            <a:ext cx="3599640" cy="692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702067" y="1181434"/>
            <a:ext cx="955620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a-DK" sz="4400" b="0" strike="noStrike" spc="-1" dirty="0">
                <a:solidFill>
                  <a:srgbClr val="000000"/>
                </a:solidFill>
                <a:latin typeface="Dancer Pro Bold"/>
              </a:rPr>
              <a:t>Dagens program</a:t>
            </a:r>
            <a:endParaRPr lang="da-DK" sz="44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BA45E4F-E3FB-4DE8-9BBD-8B65CFFC462B}"/>
              </a:ext>
            </a:extLst>
          </p:cNvPr>
          <p:cNvSpPr txBox="1"/>
          <p:nvPr/>
        </p:nvSpPr>
        <p:spPr>
          <a:xfrm>
            <a:off x="702067" y="2157573"/>
            <a:ext cx="10787865" cy="40257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13.30-13.40: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Velkomst og dagens program</a:t>
            </a:r>
            <a:endParaRPr lang="da-DK" sz="18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a-DK" sz="1400" b="0" strike="noStrike" spc="-1" dirty="0">
                <a:solidFill>
                  <a:srgbClr val="000000"/>
                </a:solidFill>
                <a:latin typeface="Dancer Pro Book"/>
              </a:rPr>
              <a:t>ved chefkonsulent i Friluftsrådet Jakob Simonsen og moderator Anne </a:t>
            </a:r>
            <a:r>
              <a:rPr lang="da-DK" sz="1400" b="0" strike="noStrike" spc="-1" dirty="0" err="1">
                <a:solidFill>
                  <a:srgbClr val="000000"/>
                </a:solidFill>
                <a:latin typeface="Dancer Pro Book"/>
              </a:rPr>
              <a:t>Tortzen</a:t>
            </a:r>
            <a:r>
              <a:rPr lang="da-DK" sz="1400" b="0" strike="noStrike" spc="-1" dirty="0">
                <a:solidFill>
                  <a:srgbClr val="000000"/>
                </a:solidFill>
                <a:latin typeface="Dancer Pro Book"/>
              </a:rPr>
              <a:t>, Center for Borgerdialog</a:t>
            </a:r>
            <a:endParaRPr lang="da-DK" sz="14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endParaRPr lang="da-DK" sz="14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13.40-14.25: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Civilt grønt engagement i byen: Hvad, hvor, hvem og hvordan?</a:t>
            </a:r>
            <a:endParaRPr lang="da-DK" sz="18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a-DK" sz="1400" b="0" strike="noStrike" spc="-1" dirty="0">
                <a:solidFill>
                  <a:srgbClr val="000000"/>
                </a:solidFill>
                <a:latin typeface="Dancer Pro Book"/>
              </a:rPr>
              <a:t>ved Anders Blok, lektor ved Sociologisk Institut, KU og projektleder for projekt ”Grønne fællesskaber i byen”</a:t>
            </a:r>
            <a:endParaRPr lang="da-DK" sz="14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endParaRPr lang="da-DK" sz="14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14.25-14.35: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Kort pause</a:t>
            </a:r>
            <a:endParaRPr lang="da-DK" sz="18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endParaRPr lang="da-DK" sz="18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endParaRPr lang="da-DK" sz="1800" b="1" strike="noStrike" spc="-1" dirty="0">
              <a:solidFill>
                <a:srgbClr val="000000"/>
              </a:solidFill>
              <a:latin typeface="Dancer Pro Book"/>
            </a:endParaRPr>
          </a:p>
          <a:p>
            <a:pPr>
              <a:lnSpc>
                <a:spcPct val="120000"/>
              </a:lnSpc>
            </a:pPr>
            <a:endParaRPr lang="da-DK" b="1" spc="-1" dirty="0">
              <a:solidFill>
                <a:srgbClr val="000000"/>
              </a:solidFill>
              <a:latin typeface="Dancer Pro Book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14.35-15.15: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Gruppearbejde: Hvad skal der til for at lykkes med bygrønne samarbejder?</a:t>
            </a:r>
          </a:p>
          <a:p>
            <a:pPr>
              <a:lnSpc>
                <a:spcPct val="120000"/>
              </a:lnSpc>
            </a:pP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15.15-15.35: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Kaffepause</a:t>
            </a: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15.35-15.50: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Opsamling på gruppearbejdet</a:t>
            </a: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15.50-16.25: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Paneldebat om grønt borger-kommunesamarbejde i praksis</a:t>
            </a: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endParaRPr lang="da-DK" sz="1800" b="0" strike="noStrike" spc="-1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da-DK" sz="1800" b="1" strike="noStrike" spc="-1" dirty="0">
                <a:solidFill>
                  <a:srgbClr val="000000"/>
                </a:solidFill>
                <a:latin typeface="Dancer Pro Book"/>
              </a:rPr>
              <a:t>16.25-16.30: </a:t>
            </a:r>
            <a:r>
              <a:rPr lang="da-DK" sz="1800" b="0" strike="noStrike" spc="-1" dirty="0">
                <a:solidFill>
                  <a:srgbClr val="000000"/>
                </a:solidFill>
                <a:latin typeface="Dancer Pro Book"/>
              </a:rPr>
              <a:t>Afslutning og tak for i dag</a:t>
            </a:r>
            <a:endParaRPr lang="da-DK" sz="1800" b="0" strike="noStrike" spc="-1" dirty="0">
              <a:latin typeface="+mn-lt"/>
            </a:endParaRPr>
          </a:p>
          <a:p>
            <a:endParaRPr lang="da-D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925922" y="1020984"/>
            <a:ext cx="955620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a-DK" sz="4400" spc="-1" dirty="0">
                <a:solidFill>
                  <a:srgbClr val="000000"/>
                </a:solidFill>
                <a:latin typeface="Dancer Pro Bold"/>
              </a:rPr>
              <a:t>Zoom</a:t>
            </a:r>
            <a:endParaRPr lang="da-DK" sz="44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0283FDC-2436-4852-BECE-14A8278C3E89}"/>
              </a:ext>
            </a:extLst>
          </p:cNvPr>
          <p:cNvSpPr txBox="1"/>
          <p:nvPr/>
        </p:nvSpPr>
        <p:spPr>
          <a:xfrm>
            <a:off x="8594799" y="2504236"/>
            <a:ext cx="2835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I kan slå kameraet til/fra.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610ACBB-3943-4D77-940C-DE639433B576}"/>
              </a:ext>
            </a:extLst>
          </p:cNvPr>
          <p:cNvSpPr txBox="1"/>
          <p:nvPr/>
        </p:nvSpPr>
        <p:spPr>
          <a:xfrm>
            <a:off x="925922" y="2504236"/>
            <a:ext cx="3141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Vælg mellem speaker view og </a:t>
            </a:r>
            <a:r>
              <a:rPr lang="da-DK" sz="1600" dirty="0" err="1">
                <a:latin typeface="Dancer Pro Book" panose="02000000000000000000" pitchFamily="50" charset="0"/>
              </a:rPr>
              <a:t>gallery</a:t>
            </a:r>
            <a:r>
              <a:rPr lang="da-DK" sz="1600" dirty="0">
                <a:latin typeface="Dancer Pro Book" panose="02000000000000000000" pitchFamily="50" charset="0"/>
              </a:rPr>
              <a:t> view</a:t>
            </a:r>
          </a:p>
        </p:txBody>
      </p:sp>
      <p:pic>
        <p:nvPicPr>
          <p:cNvPr id="10" name="Billede 9" descr="Et billede, der indeholder monitor, skærmbillede, skærm, ur&#10;&#10;Automatisk genereret beskrivelse">
            <a:extLst>
              <a:ext uri="{FF2B5EF4-FFF2-40B4-BE49-F238E27FC236}">
                <a16:creationId xmlns:a16="http://schemas.microsoft.com/office/drawing/2014/main" id="{A7E3E92C-7542-4815-B9DD-2F8DD6697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6" t="4027" r="180" b="70798"/>
          <a:stretch/>
        </p:blipFill>
        <p:spPr>
          <a:xfrm>
            <a:off x="925922" y="3429000"/>
            <a:ext cx="2401603" cy="180825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6FD3AD8-0758-4D19-8B52-4922FB511C70}"/>
              </a:ext>
            </a:extLst>
          </p:cNvPr>
          <p:cNvSpPr txBox="1"/>
          <p:nvPr/>
        </p:nvSpPr>
        <p:spPr>
          <a:xfrm>
            <a:off x="4318614" y="2496853"/>
            <a:ext cx="3719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Brug chatten til at stille spørgsmål og hjælpe hinanden (skriv hvis I ønsker ordet).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05920CD-B240-4181-82E0-A6A2BC5BA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r="34787" b="2198"/>
          <a:stretch/>
        </p:blipFill>
        <p:spPr>
          <a:xfrm>
            <a:off x="5363111" y="3429000"/>
            <a:ext cx="1736332" cy="148232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6475BB0-F906-438C-BA30-0ADC4BFD4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9936" r="83624"/>
          <a:stretch/>
        </p:blipFill>
        <p:spPr>
          <a:xfrm>
            <a:off x="9135029" y="3429000"/>
            <a:ext cx="1736332" cy="1483200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C7D82EE-488C-47FC-8B28-69EC71CE80D1}"/>
              </a:ext>
            </a:extLst>
          </p:cNvPr>
          <p:cNvSpPr txBox="1"/>
          <p:nvPr/>
        </p:nvSpPr>
        <p:spPr>
          <a:xfrm>
            <a:off x="925922" y="5820403"/>
            <a:ext cx="7849456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>
              <a:lnSpc>
                <a:spcPct val="120000"/>
              </a:lnSpc>
              <a:buClr>
                <a:srgbClr val="000000"/>
              </a:buClr>
            </a:pPr>
            <a:r>
              <a:rPr lang="da-DK" sz="1600" b="0" strike="noStrike" spc="-1" dirty="0">
                <a:solidFill>
                  <a:srgbClr val="000000"/>
                </a:solidFill>
                <a:latin typeface="Dancer Pro Book"/>
              </a:rPr>
              <a:t>Vi optager seminaret. Ved at deltage, accepterer I, at vi optager og deler optagelsen med interesserede efterfølgende.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83A72A2-8249-40F2-B3DF-CD31656A1BAE}"/>
              </a:ext>
            </a:extLst>
          </p:cNvPr>
          <p:cNvSpPr txBox="1"/>
          <p:nvPr/>
        </p:nvSpPr>
        <p:spPr>
          <a:xfrm>
            <a:off x="1854458" y="2012043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1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4BB7F820-A384-496E-B24A-0563C1C47B7D}"/>
              </a:ext>
            </a:extLst>
          </p:cNvPr>
          <p:cNvSpPr txBox="1"/>
          <p:nvPr/>
        </p:nvSpPr>
        <p:spPr>
          <a:xfrm>
            <a:off x="5905928" y="2012043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2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8EA28E9-95B9-4C13-9ABC-EC60502C9317}"/>
              </a:ext>
            </a:extLst>
          </p:cNvPr>
          <p:cNvSpPr txBox="1"/>
          <p:nvPr/>
        </p:nvSpPr>
        <p:spPr>
          <a:xfrm>
            <a:off x="9685133" y="2012043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182554" y="2815119"/>
            <a:ext cx="7180664" cy="173633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54000" lnSpcReduction="20000"/>
          </a:bodyPr>
          <a:lstStyle/>
          <a:p>
            <a:pPr>
              <a:lnSpc>
                <a:spcPct val="150000"/>
              </a:lnSpc>
            </a:pPr>
            <a:r>
              <a:rPr lang="da-DK" sz="5200" b="1" strike="noStrike" spc="-1" dirty="0">
                <a:solidFill>
                  <a:srgbClr val="000000"/>
                </a:solidFill>
                <a:latin typeface="Dancer Pro Book"/>
              </a:rPr>
              <a:t>Civilt grønt engagement i byen: Hvad, hvor, hvem og hvordan?</a:t>
            </a:r>
            <a:endParaRPr lang="da-DK" sz="5200" b="1" strike="noStrike" spc="-1" dirty="0">
              <a:solidFill>
                <a:srgbClr val="000000"/>
              </a:solidFill>
              <a:latin typeface="Dancer Pro Bold"/>
            </a:endParaRPr>
          </a:p>
          <a:p>
            <a:pPr>
              <a:lnSpc>
                <a:spcPct val="150000"/>
              </a:lnSpc>
            </a:pPr>
            <a:r>
              <a:rPr lang="da-DK" sz="3400" strike="noStrike" spc="-1" dirty="0">
                <a:solidFill>
                  <a:srgbClr val="000000"/>
                </a:solidFill>
                <a:latin typeface="Dancer Pro Bold"/>
              </a:rPr>
              <a:t>Anders Blok, Sociologisk Institut, Københavns Universitet</a:t>
            </a:r>
            <a:endParaRPr lang="da-DK" sz="340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pic>
        <p:nvPicPr>
          <p:cNvPr id="139" name="Pladsholder til billede 6" descr="Et billede, der indeholder udendørs, bygning, græs, hus&#10;&#10;Automatisk genereret beskrivelse"/>
          <p:cNvPicPr/>
          <p:nvPr/>
        </p:nvPicPr>
        <p:blipFill>
          <a:blip r:embed="rId2"/>
          <a:srcRect l="57350" r="9393"/>
          <a:stretch/>
        </p:blipFill>
        <p:spPr>
          <a:xfrm>
            <a:off x="0" y="0"/>
            <a:ext cx="3416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925922" y="1020984"/>
            <a:ext cx="955620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a-DK" sz="4400" b="0" strike="noStrike" spc="-1" dirty="0">
                <a:solidFill>
                  <a:srgbClr val="000000"/>
                </a:solidFill>
                <a:latin typeface="Dancer Pro Bold"/>
              </a:rPr>
              <a:t>Gruppearbejde foregår i break out </a:t>
            </a:r>
            <a:r>
              <a:rPr lang="da-DK" sz="4400" b="0" strike="noStrike" spc="-1" dirty="0" err="1">
                <a:solidFill>
                  <a:srgbClr val="000000"/>
                </a:solidFill>
                <a:latin typeface="Dancer Pro Bold"/>
              </a:rPr>
              <a:t>rooms</a:t>
            </a:r>
            <a:endParaRPr lang="da-DK" sz="44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0283FDC-2436-4852-BECE-14A8278C3E89}"/>
              </a:ext>
            </a:extLst>
          </p:cNvPr>
          <p:cNvSpPr txBox="1"/>
          <p:nvPr/>
        </p:nvSpPr>
        <p:spPr>
          <a:xfrm>
            <a:off x="9111103" y="2923909"/>
            <a:ext cx="2237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Kom tilbage i jeres grupperum.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610ACBB-3943-4D77-940C-DE639433B576}"/>
              </a:ext>
            </a:extLst>
          </p:cNvPr>
          <p:cNvSpPr txBox="1"/>
          <p:nvPr/>
        </p:nvSpPr>
        <p:spPr>
          <a:xfrm>
            <a:off x="964541" y="2923910"/>
            <a:ext cx="2287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Accepter og gå med </a:t>
            </a:r>
            <a:r>
              <a:rPr lang="da-DK" sz="1600">
                <a:latin typeface="Dancer Pro Book" panose="02000000000000000000" pitchFamily="50" charset="0"/>
              </a:rPr>
              <a:t>i grupperum </a:t>
            </a:r>
            <a:r>
              <a:rPr lang="da-DK" sz="1600" dirty="0">
                <a:latin typeface="Dancer Pro Book" panose="02000000000000000000" pitchFamily="50" charset="0"/>
              </a:rPr>
              <a:t>(pop-up).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6FD3AD8-0758-4D19-8B52-4922FB511C70}"/>
              </a:ext>
            </a:extLst>
          </p:cNvPr>
          <p:cNvSpPr txBox="1"/>
          <p:nvPr/>
        </p:nvSpPr>
        <p:spPr>
          <a:xfrm>
            <a:off x="4309182" y="2887276"/>
            <a:ext cx="3573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latin typeface="Dancer Pro Book" panose="02000000000000000000" pitchFamily="50" charset="0"/>
              </a:rPr>
              <a:t>Kom tilbage til </a:t>
            </a:r>
            <a:r>
              <a:rPr lang="da-DK" sz="1600" dirty="0" err="1">
                <a:latin typeface="Dancer Pro Book" panose="02000000000000000000" pitchFamily="50" charset="0"/>
              </a:rPr>
              <a:t>main</a:t>
            </a:r>
            <a:r>
              <a:rPr lang="da-DK" sz="1600" dirty="0">
                <a:latin typeface="Dancer Pro Book" panose="02000000000000000000" pitchFamily="50" charset="0"/>
              </a:rPr>
              <a:t> </a:t>
            </a:r>
            <a:r>
              <a:rPr lang="da-DK" sz="1600" dirty="0" err="1">
                <a:latin typeface="Dancer Pro Book" panose="02000000000000000000" pitchFamily="50" charset="0"/>
              </a:rPr>
              <a:t>room</a:t>
            </a:r>
            <a:r>
              <a:rPr lang="da-DK" sz="1600" dirty="0">
                <a:latin typeface="Dancer Pro Book" panose="02000000000000000000" pitchFamily="50" charset="0"/>
              </a:rPr>
              <a:t>. Klik på ‘</a:t>
            </a:r>
            <a:r>
              <a:rPr lang="da-DK" sz="1600" dirty="0" err="1">
                <a:latin typeface="Dancer Pro Book" panose="02000000000000000000" pitchFamily="50" charset="0"/>
              </a:rPr>
              <a:t>Leave</a:t>
            </a:r>
            <a:r>
              <a:rPr lang="da-DK" sz="1600" dirty="0">
                <a:latin typeface="Dancer Pro Book" panose="02000000000000000000" pitchFamily="50" charset="0"/>
              </a:rPr>
              <a:t>’ nederst til højre og vælg ‘</a:t>
            </a:r>
            <a:r>
              <a:rPr lang="da-DK" sz="1600" dirty="0" err="1">
                <a:latin typeface="Dancer Pro Book" panose="02000000000000000000" pitchFamily="50" charset="0"/>
              </a:rPr>
              <a:t>Leave</a:t>
            </a:r>
            <a:r>
              <a:rPr lang="da-DK" sz="1600" dirty="0">
                <a:latin typeface="Dancer Pro Book" panose="02000000000000000000" pitchFamily="50" charset="0"/>
              </a:rPr>
              <a:t> break out </a:t>
            </a:r>
            <a:r>
              <a:rPr lang="da-DK" sz="1600" dirty="0" err="1">
                <a:latin typeface="Dancer Pro Book" panose="02000000000000000000" pitchFamily="50" charset="0"/>
              </a:rPr>
              <a:t>room</a:t>
            </a:r>
            <a:r>
              <a:rPr lang="da-DK" sz="1600" dirty="0">
                <a:latin typeface="Dancer Pro Book" panose="02000000000000000000" pitchFamily="50" charset="0"/>
              </a:rPr>
              <a:t>’.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83A72A2-8249-40F2-B3DF-CD31656A1BAE}"/>
              </a:ext>
            </a:extLst>
          </p:cNvPr>
          <p:cNvSpPr txBox="1"/>
          <p:nvPr/>
        </p:nvSpPr>
        <p:spPr>
          <a:xfrm>
            <a:off x="1842100" y="2369912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1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4BB7F820-A384-496E-B24A-0563C1C47B7D}"/>
              </a:ext>
            </a:extLst>
          </p:cNvPr>
          <p:cNvSpPr txBox="1"/>
          <p:nvPr/>
        </p:nvSpPr>
        <p:spPr>
          <a:xfrm>
            <a:off x="5823738" y="2369912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2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8EA28E9-95B9-4C13-9ABC-EC60502C9317}"/>
              </a:ext>
            </a:extLst>
          </p:cNvPr>
          <p:cNvSpPr txBox="1"/>
          <p:nvPr/>
        </p:nvSpPr>
        <p:spPr>
          <a:xfrm>
            <a:off x="9685131" y="2369912"/>
            <a:ext cx="54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000" b="1" dirty="0">
                <a:solidFill>
                  <a:srgbClr val="8CC63F"/>
                </a:solidFill>
              </a:rPr>
              <a:t>3</a:t>
            </a:r>
          </a:p>
        </p:txBody>
      </p:sp>
      <p:pic>
        <p:nvPicPr>
          <p:cNvPr id="1026" name="AE2A0F47-3EFC-484B-B309-49FB19E449B9">
            <a:extLst>
              <a:ext uri="{FF2B5EF4-FFF2-40B4-BE49-F238E27FC236}">
                <a16:creationId xmlns:a16="http://schemas.microsoft.com/office/drawing/2014/main" id="{276B784A-36CD-4F3A-8CDD-8827CE18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3107" r="1687" b="2991"/>
          <a:stretch/>
        </p:blipFill>
        <p:spPr bwMode="auto">
          <a:xfrm>
            <a:off x="417233" y="4150700"/>
            <a:ext cx="3382410" cy="12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880717BD-10CC-4D43-BA2B-2DE2440B5D1C">
            <a:extLst>
              <a:ext uri="{FF2B5EF4-FFF2-40B4-BE49-F238E27FC236}">
                <a16:creationId xmlns:a16="http://schemas.microsoft.com/office/drawing/2014/main" id="{F4466287-3F59-43E3-8FDD-D64B74346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0800" r="18556" b="23981"/>
          <a:stretch/>
        </p:blipFill>
        <p:spPr bwMode="auto">
          <a:xfrm>
            <a:off x="4919709" y="4150700"/>
            <a:ext cx="2352582" cy="13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9DFCDFF8-A57D-409B-B535-FADDA1D44A16">
            <a:extLst>
              <a:ext uri="{FF2B5EF4-FFF2-40B4-BE49-F238E27FC236}">
                <a16:creationId xmlns:a16="http://schemas.microsoft.com/office/drawing/2014/main" id="{99EBAA3F-CC76-499A-B8FE-002EC06F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46371" b="13151"/>
          <a:stretch/>
        </p:blipFill>
        <p:spPr bwMode="auto">
          <a:xfrm>
            <a:off x="9018860" y="4150700"/>
            <a:ext cx="2019111" cy="75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1030680" y="3039480"/>
            <a:ext cx="955620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da-DK" sz="4400" strike="noStrike" spc="-1" dirty="0">
                <a:solidFill>
                  <a:srgbClr val="000000"/>
                </a:solidFill>
                <a:latin typeface="Dancer Pro Bold"/>
              </a:rPr>
              <a:t>Vi er tilbage lige om lidt!</a:t>
            </a:r>
            <a:br>
              <a:rPr dirty="0"/>
            </a:br>
            <a:r>
              <a:rPr lang="da-DK" sz="4400" strike="noStrike" spc="-1" dirty="0">
                <a:solidFill>
                  <a:srgbClr val="000000"/>
                </a:solidFill>
                <a:latin typeface="Dancer Pro Bold"/>
              </a:rPr>
              <a:t>Der er kaffepause indtil 14.35 </a:t>
            </a:r>
            <a:endParaRPr lang="da-DK" sz="4400" strike="noStrike" spc="-1" dirty="0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943440" y="1785422"/>
            <a:ext cx="666252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8500" lnSpcReduction="20000"/>
          </a:bodyPr>
          <a:lstStyle/>
          <a:p>
            <a:pPr>
              <a:lnSpc>
                <a:spcPct val="120000"/>
              </a:lnSpc>
            </a:pPr>
            <a:r>
              <a:rPr lang="da-DK" sz="3200" b="0" strike="noStrike" spc="-1" dirty="0">
                <a:solidFill>
                  <a:srgbClr val="000000"/>
                </a:solidFill>
                <a:latin typeface="Dancer Pro Bold"/>
              </a:rPr>
              <a:t>Gruppearbejde: Hvad skal der til for at lykkes med bygrønne samarbejder?</a:t>
            </a:r>
            <a:endParaRPr lang="da-DK" sz="32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3943440" y="2634263"/>
            <a:ext cx="7748551" cy="331855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Start med at vælge én i gruppen til at styre tiden og en til at afrapportere.</a:t>
            </a:r>
          </a:p>
          <a:p>
            <a:pPr lvl="0">
              <a:buSzPts val="1000"/>
              <a:tabLst>
                <a:tab pos="457200" algn="l"/>
              </a:tabLst>
            </a:pPr>
            <a:endParaRPr lang="da-DK" sz="1600" dirty="0">
              <a:effectLst/>
              <a:latin typeface="Dancer Pro Book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Lav en kort præsentationsrunde (1 min per person): Navn, job og din rolle i grønne samarbejder? (i alt ca. 10 minutter)</a:t>
            </a:r>
          </a:p>
          <a:p>
            <a:pPr lvl="0">
              <a:buSzPts val="1000"/>
              <a:tabLst>
                <a:tab pos="457200" algn="l"/>
              </a:tabLst>
            </a:pPr>
            <a:endParaRPr lang="da-DK" sz="1600" dirty="0">
              <a:effectLst/>
              <a:latin typeface="Dancer Pro Book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Hvad skal der til for at lykkes godt med grønne samarbejder? Del jeres konkrete fortællinger og erfaringer i gruppen.</a:t>
            </a:r>
            <a:b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</a:br>
            <a:r>
              <a:rPr lang="da-DK" sz="160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Slut </a:t>
            </a: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af med i fællesskab at prioritere tre ting, der er vigtigst for at lykkes - de </a:t>
            </a:r>
            <a:r>
              <a:rPr lang="da-DK" sz="160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tages med </a:t>
            </a: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til den fælles snak i plenum (i alt 20-25 minutter)</a:t>
            </a:r>
          </a:p>
          <a:p>
            <a:pPr lvl="0">
              <a:buSzPts val="1000"/>
              <a:tabLst>
                <a:tab pos="457200" algn="l"/>
              </a:tabLst>
            </a:pPr>
            <a:endParaRPr lang="da-DK" sz="1600" dirty="0">
              <a:effectLst/>
              <a:latin typeface="Dancer Pro Book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effectLst/>
                <a:latin typeface="Dancer Pro Book" panose="02000000000000000000" pitchFamily="50" charset="0"/>
                <a:ea typeface="Times New Roman" panose="02020603050405020304" pitchFamily="18" charset="0"/>
              </a:rPr>
              <a:t>Hvilke spørgsmål har I lyst til at stille til panelet? (5-10 minutter)</a:t>
            </a:r>
            <a:endParaRPr lang="da-DK" sz="1600" dirty="0">
              <a:effectLst/>
              <a:latin typeface="Dancer Pro Book" panose="02000000000000000000" pitchFamily="50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da-DK" sz="1600" b="0" strike="noStrike" spc="-1" dirty="0">
                <a:solidFill>
                  <a:srgbClr val="000000"/>
                </a:solidFill>
                <a:latin typeface="Dancer Pro Book" panose="02000000000000000000" pitchFamily="50" charset="0"/>
              </a:rPr>
              <a:t>Send jeres spørgsmål til panelet til: </a:t>
            </a:r>
            <a:r>
              <a:rPr lang="da-DK" sz="1600" b="0" u="sng" strike="noStrike" spc="-1" dirty="0">
                <a:solidFill>
                  <a:srgbClr val="A0BE38"/>
                </a:solidFill>
                <a:uFillTx/>
                <a:latin typeface="Dancer Pro Book" panose="02000000000000000000" pitchFamily="50" charset="0"/>
                <a:hlinkClick r:id="rId2"/>
              </a:rPr>
              <a:t>sfs@friluftsraadet.dk</a:t>
            </a:r>
            <a:r>
              <a:rPr lang="da-DK" sz="1600" b="0" strike="noStrike" spc="-1" dirty="0">
                <a:solidFill>
                  <a:srgbClr val="000000"/>
                </a:solidFill>
                <a:latin typeface="Dancer Pro Book" panose="02000000000000000000" pitchFamily="50" charset="0"/>
              </a:rPr>
              <a:t> &amp; </a:t>
            </a:r>
            <a:r>
              <a:rPr lang="da-DK" sz="1600" b="0" u="sng" strike="noStrike" spc="-1" dirty="0">
                <a:solidFill>
                  <a:srgbClr val="A0BE38"/>
                </a:solidFill>
                <a:uFillTx/>
                <a:latin typeface="Dancer Pro Book" panose="02000000000000000000" pitchFamily="50" charset="0"/>
                <a:hlinkClick r:id="rId3"/>
              </a:rPr>
              <a:t>anne@centerforborgerdialog.dk</a:t>
            </a:r>
            <a:r>
              <a:rPr lang="da-DK" sz="1600" b="0" strike="noStrike" spc="-1" dirty="0">
                <a:solidFill>
                  <a:srgbClr val="000000"/>
                </a:solidFill>
                <a:latin typeface="Dancer Pro Book" panose="02000000000000000000" pitchFamily="50" charset="0"/>
              </a:rPr>
              <a:t> </a:t>
            </a:r>
          </a:p>
        </p:txBody>
      </p:sp>
      <p:pic>
        <p:nvPicPr>
          <p:cNvPr id="143" name="Pladsholder til billede 9" descr="Et billede, der indeholder udendørs, gade, trafik, side&#10;&#10;Automatisk genereret beskrivelse"/>
          <p:cNvPicPr/>
          <p:nvPr/>
        </p:nvPicPr>
        <p:blipFill>
          <a:blip r:embed="rId4"/>
          <a:srcRect t="16788" b="16788"/>
          <a:stretch/>
        </p:blipFill>
        <p:spPr>
          <a:xfrm rot="5400000">
            <a:off x="-1720440" y="1720440"/>
            <a:ext cx="6857640" cy="3416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1071777" y="3039480"/>
            <a:ext cx="9556200" cy="77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da-DK" sz="4400" b="0" strike="noStrike" spc="-1" dirty="0">
                <a:solidFill>
                  <a:srgbClr val="000000"/>
                </a:solidFill>
                <a:latin typeface="Dancer Pro Bold"/>
              </a:rPr>
              <a:t>Vi er tilbage lige om lidt!</a:t>
            </a:r>
            <a:br>
              <a:rPr dirty="0"/>
            </a:br>
            <a:r>
              <a:rPr lang="da-DK" sz="4400" b="0" strike="noStrike" spc="-1" dirty="0">
                <a:solidFill>
                  <a:srgbClr val="000000"/>
                </a:solidFill>
                <a:latin typeface="Dancer Pro Bold"/>
              </a:rPr>
              <a:t>Der er kaffepause indtil 15.35 </a:t>
            </a:r>
            <a:endParaRPr lang="da-DK" sz="4400" b="0" strike="noStrike" spc="-1" dirty="0">
              <a:solidFill>
                <a:srgbClr val="000000"/>
              </a:solidFill>
              <a:latin typeface="Dancer Pro Boo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991739" y="2157573"/>
            <a:ext cx="10535865" cy="77318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58000" lnSpcReduction="20000"/>
          </a:bodyPr>
          <a:lstStyle/>
          <a:p>
            <a:pPr>
              <a:lnSpc>
                <a:spcPct val="90000"/>
              </a:lnSpc>
            </a:pPr>
            <a:r>
              <a:rPr lang="da-DK" sz="4400" b="0" strike="noStrike" spc="-1">
                <a:solidFill>
                  <a:srgbClr val="000000"/>
                </a:solidFill>
                <a:latin typeface="Dancer Pro Bold"/>
              </a:rPr>
              <a:t>Paneldebat: Grønt borger-kommunesamarbejde i praksis</a:t>
            </a:r>
            <a:br/>
            <a:endParaRPr lang="da-DK" sz="4400" b="0" strike="noStrike" spc="-1">
              <a:solidFill>
                <a:srgbClr val="000000"/>
              </a:solidFill>
              <a:latin typeface="Dancer Pro Book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991740" y="2930760"/>
            <a:ext cx="10208520" cy="3165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1" strike="noStrike" spc="-1" dirty="0">
                <a:solidFill>
                  <a:srgbClr val="000000"/>
                </a:solidFill>
                <a:latin typeface="Dancer Pro Book"/>
              </a:rPr>
              <a:t>Christoffer </a:t>
            </a:r>
            <a:r>
              <a:rPr lang="da-DK" sz="1700" b="1" strike="noStrike" spc="-1" dirty="0" err="1">
                <a:solidFill>
                  <a:srgbClr val="000000"/>
                </a:solidFill>
                <a:latin typeface="Dancer Pro Book"/>
              </a:rPr>
              <a:t>Lilleholt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, by- og kulturrådmand i Odense Kommune, der har lanceret en handleplan for at blive Danmarks grønneste storby.</a:t>
            </a:r>
          </a:p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1" strike="noStrike" spc="-1" dirty="0">
                <a:solidFill>
                  <a:srgbClr val="000000"/>
                </a:solidFill>
                <a:latin typeface="Dancer Pro Book"/>
              </a:rPr>
              <a:t>Lasse Frøkjær Madsen,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 friluftsvejleder i </a:t>
            </a:r>
            <a:r>
              <a:rPr lang="da-DK" sz="1700" b="0" strike="noStrike" spc="-1" dirty="0" err="1">
                <a:solidFill>
                  <a:srgbClr val="000000"/>
                </a:solidFill>
                <a:latin typeface="Dancer Pro Book"/>
              </a:rPr>
              <a:t>NaturKulturVarde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 og frivillig i foreningen</a:t>
            </a:r>
            <a:r>
              <a:rPr lang="da-DK" sz="1700" b="0" i="1" strike="noStrike" spc="-1" dirty="0">
                <a:solidFill>
                  <a:srgbClr val="000000"/>
                </a:solidFill>
                <a:latin typeface="Dancer Pro Book"/>
              </a:rPr>
              <a:t> Varde </a:t>
            </a:r>
            <a:r>
              <a:rPr lang="da-DK" sz="1700" b="0" i="1" strike="noStrike" spc="-1" dirty="0" err="1">
                <a:solidFill>
                  <a:srgbClr val="000000"/>
                </a:solidFill>
                <a:latin typeface="Dancer Pro Book"/>
              </a:rPr>
              <a:t>Sommerlandslaug</a:t>
            </a:r>
            <a:endParaRPr lang="da-DK" sz="1700" b="0" strike="noStrike" spc="-1" dirty="0">
              <a:solidFill>
                <a:srgbClr val="000000"/>
              </a:solidFill>
              <a:latin typeface="Dancer Pro Book"/>
            </a:endParaRPr>
          </a:p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1" strike="noStrike" spc="-1" dirty="0">
                <a:solidFill>
                  <a:srgbClr val="000000"/>
                </a:solidFill>
                <a:latin typeface="Dancer Pro Book"/>
              </a:rPr>
              <a:t>Kirsten Lund Andersen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, stadsgartner i Aalborg Kommune</a:t>
            </a:r>
          </a:p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1" strike="noStrike" spc="-1" dirty="0">
                <a:solidFill>
                  <a:srgbClr val="000000"/>
                </a:solidFill>
                <a:latin typeface="Dancer Pro Book"/>
              </a:rPr>
              <a:t>Kristine Clemmensen-Rotne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, Spejderchef i Det Danske Spejderkorps</a:t>
            </a:r>
          </a:p>
          <a:p>
            <a:pPr marL="285840" indent="-2854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da-DK" sz="1700" b="1" strike="noStrike" spc="-1" dirty="0">
                <a:solidFill>
                  <a:srgbClr val="000000"/>
                </a:solidFill>
                <a:latin typeface="Dancer Pro Book"/>
              </a:rPr>
              <a:t>Anders Blok</a:t>
            </a:r>
            <a:r>
              <a:rPr lang="da-DK" sz="1700" b="0" strike="noStrike" spc="-1" dirty="0">
                <a:solidFill>
                  <a:srgbClr val="000000"/>
                </a:solidFill>
                <a:latin typeface="Dancer Pro Book"/>
              </a:rPr>
              <a:t>, lektor på Sociologisk Institut, Københavns Universitet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0BE38"/>
      </a:dk2>
      <a:lt2>
        <a:srgbClr val="105CA0"/>
      </a:lt2>
      <a:accent1>
        <a:srgbClr val="A0BE38"/>
      </a:accent1>
      <a:accent2>
        <a:srgbClr val="105CA0"/>
      </a:accent2>
      <a:accent3>
        <a:srgbClr val="A5A5A5"/>
      </a:accent3>
      <a:accent4>
        <a:srgbClr val="A5A5A5"/>
      </a:accent4>
      <a:accent5>
        <a:srgbClr val="A5A5A5"/>
      </a:accent5>
      <a:accent6>
        <a:srgbClr val="A5A5A5"/>
      </a:accent6>
      <a:hlink>
        <a:srgbClr val="A0BE38"/>
      </a:hlink>
      <a:folHlink>
        <a:srgbClr val="105CA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0BE38"/>
      </a:dk2>
      <a:lt2>
        <a:srgbClr val="105CA0"/>
      </a:lt2>
      <a:accent1>
        <a:srgbClr val="A0BE38"/>
      </a:accent1>
      <a:accent2>
        <a:srgbClr val="105CA0"/>
      </a:accent2>
      <a:accent3>
        <a:srgbClr val="A5A5A5"/>
      </a:accent3>
      <a:accent4>
        <a:srgbClr val="A5A5A5"/>
      </a:accent4>
      <a:accent5>
        <a:srgbClr val="A5A5A5"/>
      </a:accent5>
      <a:accent6>
        <a:srgbClr val="A5A5A5"/>
      </a:accent6>
      <a:hlink>
        <a:srgbClr val="A0BE38"/>
      </a:hlink>
      <a:folHlink>
        <a:srgbClr val="105CA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0BE38"/>
      </a:dk2>
      <a:lt2>
        <a:srgbClr val="105CA0"/>
      </a:lt2>
      <a:accent1>
        <a:srgbClr val="A0BE38"/>
      </a:accent1>
      <a:accent2>
        <a:srgbClr val="105CA0"/>
      </a:accent2>
      <a:accent3>
        <a:srgbClr val="A5A5A5"/>
      </a:accent3>
      <a:accent4>
        <a:srgbClr val="A5A5A5"/>
      </a:accent4>
      <a:accent5>
        <a:srgbClr val="A5A5A5"/>
      </a:accent5>
      <a:accent6>
        <a:srgbClr val="A5A5A5"/>
      </a:accent6>
      <a:hlink>
        <a:srgbClr val="A0BE38"/>
      </a:hlink>
      <a:folHlink>
        <a:srgbClr val="105CA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Skabelon_NY powerpoint Friluftsrådet 2.0</Template>
  <TotalTime>618</TotalTime>
  <Words>497</Words>
  <Application>Microsoft Office PowerPoint</Application>
  <PresentationFormat>Widescreen</PresentationFormat>
  <Paragraphs>60</Paragraphs>
  <Slides>10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10</vt:i4>
      </vt:variant>
    </vt:vector>
  </HeadingPairs>
  <TitlesOfParts>
    <vt:vector size="19" baseType="lpstr">
      <vt:lpstr>Arial</vt:lpstr>
      <vt:lpstr>Calibri</vt:lpstr>
      <vt:lpstr>Dancer Pro Bold</vt:lpstr>
      <vt:lpstr>Dancer Pro Book</vt:lpstr>
      <vt:lpstr>Symbol</vt:lpstr>
      <vt:lpstr>Wingdings</vt:lpstr>
      <vt:lpstr>Office Theme</vt:lpstr>
      <vt:lpstr>Office Theme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Signe Frøkiær Schou</dc:creator>
  <dc:description/>
  <cp:lastModifiedBy>Signe Frøkiær Schou</cp:lastModifiedBy>
  <cp:revision>9</cp:revision>
  <dcterms:created xsi:type="dcterms:W3CDTF">2020-03-11T10:36:51Z</dcterms:created>
  <dcterms:modified xsi:type="dcterms:W3CDTF">2020-11-11T08:43:45Z</dcterms:modified>
  <dc:language>da-DK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0x01010060E4D776AE05BE4A96CF0E46ACD81C6C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</vt:i4>
  </property>
</Properties>
</file>