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7" r:id="rId1"/>
    <p:sldMasterId id="2147483648" r:id="rId2"/>
  </p:sldMasterIdLst>
  <p:notesMasterIdLst>
    <p:notesMasterId r:id="rId44"/>
  </p:notesMasterIdLst>
  <p:sldIdLst>
    <p:sldId id="599" r:id="rId3"/>
    <p:sldId id="600" r:id="rId4"/>
    <p:sldId id="601" r:id="rId5"/>
    <p:sldId id="602" r:id="rId6"/>
    <p:sldId id="637" r:id="rId7"/>
    <p:sldId id="604" r:id="rId8"/>
    <p:sldId id="605" r:id="rId9"/>
    <p:sldId id="606" r:id="rId10"/>
    <p:sldId id="607" r:id="rId11"/>
    <p:sldId id="608" r:id="rId12"/>
    <p:sldId id="609" r:id="rId13"/>
    <p:sldId id="610" r:id="rId14"/>
    <p:sldId id="611" r:id="rId15"/>
    <p:sldId id="612" r:id="rId16"/>
    <p:sldId id="406" r:id="rId17"/>
    <p:sldId id="614" r:id="rId18"/>
    <p:sldId id="615" r:id="rId19"/>
    <p:sldId id="616" r:id="rId20"/>
    <p:sldId id="617" r:id="rId21"/>
    <p:sldId id="618" r:id="rId22"/>
    <p:sldId id="619" r:id="rId23"/>
    <p:sldId id="620" r:id="rId24"/>
    <p:sldId id="621" r:id="rId25"/>
    <p:sldId id="622" r:id="rId26"/>
    <p:sldId id="623" r:id="rId27"/>
    <p:sldId id="624" r:id="rId28"/>
    <p:sldId id="625" r:id="rId29"/>
    <p:sldId id="626" r:id="rId30"/>
    <p:sldId id="638" r:id="rId31"/>
    <p:sldId id="627" r:id="rId32"/>
    <p:sldId id="628" r:id="rId33"/>
    <p:sldId id="629" r:id="rId34"/>
    <p:sldId id="639" r:id="rId35"/>
    <p:sldId id="630" r:id="rId36"/>
    <p:sldId id="631" r:id="rId37"/>
    <p:sldId id="632" r:id="rId38"/>
    <p:sldId id="633" r:id="rId39"/>
    <p:sldId id="595" r:id="rId40"/>
    <p:sldId id="634" r:id="rId41"/>
    <p:sldId id="635" r:id="rId42"/>
    <p:sldId id="636" r:id="rId43"/>
  </p:sldIdLst>
  <p:sldSz cx="9144000" cy="5143500" type="screen16x9"/>
  <p:notesSz cx="6858000" cy="9144000"/>
  <p:embeddedFontLst>
    <p:embeddedFont>
      <p:font typeface="Calibri" panose="020F0502020204030204" pitchFamily="34" charset="0"/>
      <p:regular r:id="rId45"/>
      <p:bold r:id="rId46"/>
      <p:italic r:id="rId47"/>
      <p:boldItalic r:id="rId48"/>
    </p:embeddedFont>
    <p:embeddedFont>
      <p:font typeface="Mulish" pitchFamily="2" charset="0"/>
      <p:regular r:id="rId49"/>
      <p:bold r:id="rId50"/>
      <p:italic r:id="rId51"/>
      <p:boldItalic r:id="rId52"/>
    </p:embeddedFont>
    <p:embeddedFont>
      <p:font typeface="Mulish Black" pitchFamily="2" charset="0"/>
      <p:bold r:id="rId53"/>
      <p:boldItalic r:id="rId54"/>
    </p:embeddedFont>
    <p:embeddedFont>
      <p:font typeface="MULISH REGULAR ROMAN" panose="020B0604020202020204" charset="0"/>
      <p:regular r:id="rId55"/>
    </p:embeddedFont>
    <p:embeddedFont>
      <p:font typeface="MULISH ROMAN" panose="020B0604020202020204" charset="0"/>
      <p:regular r:id="rId56"/>
    </p:embeddedFont>
    <p:embeddedFont>
      <p:font typeface="Nunito Black" pitchFamily="2" charset="0"/>
      <p:bold r:id="rId57"/>
      <p:italic r:id="rId58"/>
      <p:boldItalic r:id="rId59"/>
    </p:embeddedFont>
    <p:embeddedFont>
      <p:font typeface="Nunito ExtraBold" pitchFamily="2" charset="0"/>
      <p:bold r:id="rId60"/>
      <p:italic r:id="rId61"/>
      <p:boldItalic r:id="rId62"/>
    </p:embeddedFont>
    <p:embeddedFont>
      <p:font typeface="Verdana" panose="020B0604030504040204" pitchFamily="34" charset="0"/>
      <p:regular r:id="rId63"/>
      <p:bold r:id="rId64"/>
      <p:italic r:id="rId65"/>
      <p:boldItalic r:id="rId66"/>
    </p:embeddedFont>
  </p:embeddedFont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an Magnus Nielsen" initials="KMN" lastIdx="1" clrIdx="0">
    <p:extLst>
      <p:ext uri="{19B8F6BF-5375-455C-9EA6-DF929625EA0E}">
        <p15:presenceInfo xmlns:p15="http://schemas.microsoft.com/office/powerpoint/2012/main" userId="S::kmag@cloudfactory.dk::59bd9f69-e3ff-4c24-97b6-d8b9c6d538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463E"/>
    <a:srgbClr val="E9E8E7"/>
    <a:srgbClr val="D1CDCC"/>
    <a:srgbClr val="030121"/>
    <a:srgbClr val="80E9FF"/>
    <a:srgbClr val="7A73BD"/>
    <a:srgbClr val="283F54"/>
    <a:srgbClr val="002F5F"/>
    <a:srgbClr val="182B49"/>
    <a:srgbClr val="003F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96" autoAdjust="0"/>
    <p:restoredTop sz="79360" autoAdjust="0"/>
  </p:normalViewPr>
  <p:slideViewPr>
    <p:cSldViewPr>
      <p:cViewPr varScale="1">
        <p:scale>
          <a:sx n="117" d="100"/>
          <a:sy n="117" d="100"/>
        </p:scale>
        <p:origin x="1404" y="108"/>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5" Type="http://schemas.openxmlformats.org/officeDocument/2006/relationships/slide" Target="slides/slide3.xml"/><Relationship Id="rId61" Type="http://schemas.openxmlformats.org/officeDocument/2006/relationships/font" Target="fonts/font17.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6.fntdata"/><Relationship Id="rId55" Type="http://schemas.openxmlformats.org/officeDocument/2006/relationships/font" Target="fonts/font11.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bar"/>
        <c:grouping val="clustered"/>
        <c:varyColors val="0"/>
        <c:ser>
          <c:idx val="0"/>
          <c:order val="0"/>
          <c:tx>
            <c:strRef>
              <c:f>'Ark1'!$B$1</c:f>
              <c:strCache>
                <c:ptCount val="1"/>
                <c:pt idx="0">
                  <c:v>2019</c:v>
                </c:pt>
              </c:strCache>
            </c:strRef>
          </c:tx>
          <c:spPr>
            <a:solidFill>
              <a:schemeClr val="accent4">
                <a:shade val="76000"/>
              </a:schemeClr>
            </a:solidFill>
            <a:ln>
              <a:noFill/>
            </a:ln>
            <a:effectLst/>
          </c:spPr>
          <c:invertIfNegative val="0"/>
          <c:cat>
            <c:strRef>
              <c:f>'Ark1'!$A$2:$A$8</c:f>
              <c:strCache>
                <c:ptCount val="7"/>
                <c:pt idx="0">
                  <c:v>Øvrige indtægter</c:v>
                </c:pt>
                <c:pt idx="1">
                  <c:v>Udlodningsadministration</c:v>
                </c:pt>
                <c:pt idx="2">
                  <c:v>Projektindtægter</c:v>
                </c:pt>
                <c:pt idx="3">
                  <c:v>Programindtægter</c:v>
                </c:pt>
                <c:pt idx="4">
                  <c:v>Huslejeindtægter</c:v>
                </c:pt>
                <c:pt idx="5">
                  <c:v>Kontingenter</c:v>
                </c:pt>
                <c:pt idx="6">
                  <c:v>Driftstilskud</c:v>
                </c:pt>
              </c:strCache>
            </c:strRef>
          </c:cat>
          <c:val>
            <c:numRef>
              <c:f>'Ark1'!$B$2:$B$8</c:f>
              <c:numCache>
                <c:formatCode>#,##0</c:formatCode>
                <c:ptCount val="7"/>
                <c:pt idx="0">
                  <c:v>27000</c:v>
                </c:pt>
                <c:pt idx="1">
                  <c:v>4598000</c:v>
                </c:pt>
                <c:pt idx="2">
                  <c:v>7091000</c:v>
                </c:pt>
                <c:pt idx="3">
                  <c:v>4055000</c:v>
                </c:pt>
                <c:pt idx="4">
                  <c:v>616000</c:v>
                </c:pt>
                <c:pt idx="5">
                  <c:v>547000</c:v>
                </c:pt>
                <c:pt idx="6">
                  <c:v>10867000</c:v>
                </c:pt>
              </c:numCache>
            </c:numRef>
          </c:val>
          <c:extLst>
            <c:ext xmlns:c16="http://schemas.microsoft.com/office/drawing/2014/chart" uri="{C3380CC4-5D6E-409C-BE32-E72D297353CC}">
              <c16:uniqueId val="{00000000-0EA4-A74F-A02C-83ECDD362121}"/>
            </c:ext>
          </c:extLst>
        </c:ser>
        <c:ser>
          <c:idx val="1"/>
          <c:order val="1"/>
          <c:tx>
            <c:strRef>
              <c:f>'Ark1'!$C$1</c:f>
              <c:strCache>
                <c:ptCount val="1"/>
                <c:pt idx="0">
                  <c:v>2018</c:v>
                </c:pt>
              </c:strCache>
            </c:strRef>
          </c:tx>
          <c:spPr>
            <a:solidFill>
              <a:schemeClr val="accent4">
                <a:tint val="77000"/>
              </a:schemeClr>
            </a:solidFill>
            <a:ln>
              <a:noFill/>
            </a:ln>
            <a:effectLst/>
          </c:spPr>
          <c:invertIfNegative val="0"/>
          <c:cat>
            <c:strRef>
              <c:f>'Ark1'!$A$2:$A$8</c:f>
              <c:strCache>
                <c:ptCount val="7"/>
                <c:pt idx="0">
                  <c:v>Øvrige indtægter</c:v>
                </c:pt>
                <c:pt idx="1">
                  <c:v>Udlodningsadministration</c:v>
                </c:pt>
                <c:pt idx="2">
                  <c:v>Projektindtægter</c:v>
                </c:pt>
                <c:pt idx="3">
                  <c:v>Programindtægter</c:v>
                </c:pt>
                <c:pt idx="4">
                  <c:v>Huslejeindtægter</c:v>
                </c:pt>
                <c:pt idx="5">
                  <c:v>Kontingenter</c:v>
                </c:pt>
                <c:pt idx="6">
                  <c:v>Driftstilskud</c:v>
                </c:pt>
              </c:strCache>
            </c:strRef>
          </c:cat>
          <c:val>
            <c:numRef>
              <c:f>'Ark1'!$C$2:$C$8</c:f>
              <c:numCache>
                <c:formatCode>#,##0</c:formatCode>
                <c:ptCount val="7"/>
                <c:pt idx="0">
                  <c:v>426000</c:v>
                </c:pt>
                <c:pt idx="1">
                  <c:v>3823000</c:v>
                </c:pt>
                <c:pt idx="2">
                  <c:v>6802000</c:v>
                </c:pt>
                <c:pt idx="3">
                  <c:v>3915000</c:v>
                </c:pt>
                <c:pt idx="4">
                  <c:v>625000</c:v>
                </c:pt>
                <c:pt idx="5">
                  <c:v>544000</c:v>
                </c:pt>
                <c:pt idx="6">
                  <c:v>10900000</c:v>
                </c:pt>
              </c:numCache>
            </c:numRef>
          </c:val>
          <c:extLst>
            <c:ext xmlns:c16="http://schemas.microsoft.com/office/drawing/2014/chart" uri="{C3380CC4-5D6E-409C-BE32-E72D297353CC}">
              <c16:uniqueId val="{00000001-0EA4-A74F-A02C-83ECDD362121}"/>
            </c:ext>
          </c:extLst>
        </c:ser>
        <c:dLbls>
          <c:showLegendKey val="0"/>
          <c:showVal val="0"/>
          <c:showCatName val="0"/>
          <c:showSerName val="0"/>
          <c:showPercent val="0"/>
          <c:showBubbleSize val="0"/>
        </c:dLbls>
        <c:gapWidth val="150"/>
        <c:axId val="550662992"/>
        <c:axId val="649484200"/>
      </c:barChart>
      <c:catAx>
        <c:axId val="550662992"/>
        <c:scaling>
          <c:orientation val="minMax"/>
        </c:scaling>
        <c:delete val="0"/>
        <c:axPos val="l"/>
        <c:numFmt formatCode="General" sourceLinked="1"/>
        <c:majorTickMark val="none"/>
        <c:minorTickMark val="none"/>
        <c:tickLblPos val="nextTo"/>
        <c:spPr>
          <a:noFill/>
          <a:ln w="9525" cap="flat" cmpd="sng" algn="ctr">
            <a:solidFill>
              <a:schemeClr val="accent5">
                <a:shade val="95000"/>
                <a:satMod val="105000"/>
              </a:schemeClr>
            </a:solidFill>
            <a:prstDash val="solid"/>
            <a:round/>
          </a:ln>
          <a:effectLst/>
        </c:spPr>
        <c:txPr>
          <a:bodyPr rot="-60000000" spcFirstLastPara="1" vertOverflow="ellipsis" vert="horz" wrap="square" anchor="ctr" anchorCtr="1"/>
          <a:lstStyle/>
          <a:p>
            <a:pPr>
              <a:defRPr sz="900" b="0" i="0" u="none" strike="noStrike" kern="1200" baseline="0">
                <a:solidFill>
                  <a:schemeClr val="tx1"/>
                </a:solidFill>
                <a:latin typeface="MULISH REGULAR ROMAN" pitchFamily="2" charset="77"/>
                <a:ea typeface="+mn-ea"/>
                <a:cs typeface="+mn-cs"/>
              </a:defRPr>
            </a:pPr>
            <a:endParaRPr lang="da-DK"/>
          </a:p>
        </c:txPr>
        <c:crossAx val="649484200"/>
        <c:crosses val="autoZero"/>
        <c:auto val="1"/>
        <c:lblAlgn val="ctr"/>
        <c:lblOffset val="100"/>
        <c:noMultiLvlLbl val="0"/>
      </c:catAx>
      <c:valAx>
        <c:axId val="649484200"/>
        <c:scaling>
          <c:orientation val="minMax"/>
          <c:max val="1100000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0662992"/>
        <c:crosses val="autoZero"/>
        <c:crossBetween val="between"/>
        <c:dispUnits>
          <c:builtInUnit val="millions"/>
          <c:dispUnitsLbl>
            <c:layout>
              <c:manualLayout>
                <c:xMode val="edge"/>
                <c:yMode val="edge"/>
                <c:x val="0.75936138903194694"/>
                <c:y val="0.86725327576295841"/>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da-DK" sz="700" i="1" dirty="0"/>
                    <a:t>Millioner</a:t>
                  </a:r>
                </a:p>
              </c:rich>
            </c:tx>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dispUnitsLbl>
        </c:dispUnits>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MULISH REGULAR ROMAN" pitchFamily="2" charset="77"/>
                <a:ea typeface="+mn-ea"/>
                <a:cs typeface="+mn-cs"/>
              </a:defRPr>
            </a:pPr>
            <a:endParaRPr lang="da-DK"/>
          </a:p>
        </c:txPr>
      </c:legendEntry>
      <c:legendEntry>
        <c:idx val="1"/>
        <c:txPr>
          <a:bodyPr rot="0" spcFirstLastPara="1" vertOverflow="ellipsis" vert="horz" wrap="square" anchor="ctr" anchorCtr="1"/>
          <a:lstStyle/>
          <a:p>
            <a:pPr>
              <a:defRPr sz="900" b="0" i="0" u="none" strike="noStrike" kern="1200" baseline="0">
                <a:solidFill>
                  <a:schemeClr val="tx1"/>
                </a:solidFill>
                <a:latin typeface="MULISH REGULAR ROMAN" pitchFamily="2" charset="77"/>
                <a:ea typeface="+mn-ea"/>
                <a:cs typeface="+mn-cs"/>
              </a:defRPr>
            </a:pPr>
            <a:endParaRPr lang="da-DK"/>
          </a:p>
        </c:txPr>
      </c:legendEntry>
      <c:layout>
        <c:manualLayout>
          <c:xMode val="edge"/>
          <c:yMode val="edge"/>
          <c:x val="0.72115821658642099"/>
          <c:y val="0.32096716258270663"/>
          <c:w val="0.14950467080988558"/>
          <c:h val="0.1316176819421622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sz="900"/>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15DA97-8CF4-4C5C-B80A-39CC5E52BAD4}" type="datetimeFigureOut">
              <a:rPr lang="en-US" smtClean="0"/>
              <a:t>1/26/2023</a:t>
            </a:fld>
            <a:endParaRPr lang="en-US" dirty="0"/>
          </a:p>
        </p:txBody>
      </p:sp>
      <p:sp>
        <p:nvSpPr>
          <p:cNvPr id="4" name="Pladsholder til diasbille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07DFB9-C946-4047-828F-D90750D5A955}" type="slidenum">
              <a:rPr lang="en-US" smtClean="0"/>
              <a:t>‹nr.›</a:t>
            </a:fld>
            <a:endParaRPr lang="en-US" dirty="0"/>
          </a:p>
        </p:txBody>
      </p:sp>
    </p:spTree>
    <p:extLst>
      <p:ext uri="{BB962C8B-B14F-4D97-AF65-F5344CB8AC3E}">
        <p14:creationId xmlns:p14="http://schemas.microsoft.com/office/powerpoint/2010/main" val="662745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dirty="0"/>
              <a:t>Følgende er en lang række slides, </a:t>
            </a:r>
            <a:r>
              <a:rPr lang="da-DK" b="0"/>
              <a:t>som du </a:t>
            </a:r>
            <a:r>
              <a:rPr lang="da-DK" b="0" dirty="0"/>
              <a:t>som undervisere kan plukke fra og evt. bygge videre på.</a:t>
            </a:r>
          </a:p>
          <a:p>
            <a:endParaRPr lang="da-DK" b="0" dirty="0"/>
          </a:p>
          <a:p>
            <a:r>
              <a:rPr lang="da-DK" b="0" dirty="0"/>
              <a:t>Præsentationen tager afsæt i det oplæg til et undervisningsforløb over for lærerstuderende, som Friluftsrådet har lavet og som også findes samme sted som denne brutto-</a:t>
            </a:r>
            <a:r>
              <a:rPr lang="da-DK" b="0" dirty="0" err="1"/>
              <a:t>powerpoint</a:t>
            </a:r>
            <a:r>
              <a:rPr lang="da-DK" b="0" dirty="0"/>
              <a:t>: på www.friluftsraadet.dk/naturdannelse</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7DFB9-C946-4047-828F-D90750D5A9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8416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da-DK" sz="1200" dirty="0">
                <a:latin typeface="MULISH REGULAR ROMAN" panose="020B0604020202020204" charset="0"/>
                <a:cs typeface="Calibri" panose="020F0502020204030204" pitchFamily="34" charset="0"/>
              </a:rPr>
              <a:t> </a:t>
            </a:r>
            <a:r>
              <a:rPr lang="da-DK" sz="1200" b="1" dirty="0"/>
              <a:t>Introduktion til naturdannelse</a:t>
            </a:r>
            <a:endParaRPr lang="da-DK" sz="1200" dirty="0">
              <a:latin typeface="MULISH REGULAR ROMAN" panose="020B060402020202020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7DFB9-C946-4047-828F-D90750D5A9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3939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da-DK" sz="1200" b="1" dirty="0"/>
              <a:t>Introduktion til naturdannelse</a:t>
            </a:r>
            <a:endParaRPr lang="en-DK"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7DFB9-C946-4047-828F-D90750D5A9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5603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da-DK" sz="1200" b="1" dirty="0"/>
              <a:t>Introduktion til naturdannelse</a:t>
            </a:r>
            <a:endParaRPr lang="en-DK"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7DFB9-C946-4047-828F-D90750D5A9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8785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da-DK" sz="1200" b="1" dirty="0"/>
              <a:t>Introduktion til naturdannelse</a:t>
            </a:r>
            <a:endParaRPr lang="en-DK"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7DFB9-C946-4047-828F-D90750D5A9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1143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da-DK" sz="1200" b="1" dirty="0"/>
              <a:t>Introduktion til naturdannelse</a:t>
            </a:r>
          </a:p>
          <a:p>
            <a:pPr>
              <a:lnSpc>
                <a:spcPct val="107000"/>
              </a:lnSpc>
              <a:spcAft>
                <a:spcPts val="800"/>
              </a:spcAft>
            </a:pPr>
            <a:endParaRPr lang="en-DK"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7DFB9-C946-4047-828F-D90750D5A9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3199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da-DK" sz="1000" b="1" dirty="0"/>
              <a:t>Introduktion til naturdannelse</a:t>
            </a:r>
          </a:p>
          <a:p>
            <a:pPr marL="0" indent="0">
              <a:buNone/>
            </a:pPr>
            <a:endParaRPr lang="da-DK" sz="1000" b="1" i="0" dirty="0">
              <a:solidFill>
                <a:schemeClr val="bg1"/>
              </a:solidFill>
              <a:latin typeface="MULISH REGULAR ROMAN" panose="020B0604020202020204" charset="0"/>
            </a:endParaRPr>
          </a:p>
          <a:p>
            <a:pPr marL="0" indent="0">
              <a:buNone/>
            </a:pPr>
            <a:r>
              <a:rPr lang="da-DK" sz="1000" i="0" dirty="0">
                <a:solidFill>
                  <a:schemeClr val="bg1"/>
                </a:solidFill>
                <a:latin typeface="MULISH REGULAR ROMAN" panose="020B0604020202020204" charset="0"/>
              </a:rPr>
              <a:t>”Naturdannelsens fem elementer kan være mere eller mindre fremherskende på forskellige tidspunkter i børns liv. Elementerne interagerer med og påvirker hinanden og vil ofte være tæt vævet sammen og gradvist blive hinandens forudsætninger.” Det har vi fået bekræftet i alle praksiseksempler!</a:t>
            </a:r>
          </a:p>
          <a:p>
            <a:pPr marL="0" indent="0">
              <a:buNone/>
            </a:pPr>
            <a:endParaRPr lang="da-DK" sz="1000" i="0" dirty="0">
              <a:solidFill>
                <a:schemeClr val="bg1"/>
              </a:solidFill>
              <a:latin typeface="MULISH REGULAR ROMAN" panose="020B0604020202020204" charset="0"/>
            </a:endParaRPr>
          </a:p>
          <a:p>
            <a:pPr marL="0" indent="0">
              <a:buNone/>
            </a:pPr>
            <a:r>
              <a:rPr lang="da-DK" sz="1000" i="0" dirty="0">
                <a:solidFill>
                  <a:schemeClr val="bg1"/>
                </a:solidFill>
                <a:latin typeface="MULISH REGULAR ROMAN" panose="020B0604020202020204" charset="0"/>
              </a:rPr>
              <a:t>”Naturdannelse er et processuelt begreb. Naturdannelse er en fortløbende og længerevarende proces, der ikke handler om kortsigtede mål og resultater.” </a:t>
            </a:r>
          </a:p>
          <a:p>
            <a:pPr marL="0" indent="0">
              <a:buNone/>
            </a:pPr>
            <a:endParaRPr lang="da-DK" sz="1000" i="0" dirty="0">
              <a:solidFill>
                <a:schemeClr val="bg1"/>
              </a:solidFill>
              <a:latin typeface="MULISH REGULAR ROMAN" panose="020B0604020202020204" charset="0"/>
            </a:endParaRPr>
          </a:p>
          <a:p>
            <a:pPr marL="0" indent="0">
              <a:buNone/>
            </a:pPr>
            <a:r>
              <a:rPr lang="da-DK" sz="1000" i="0" dirty="0">
                <a:solidFill>
                  <a:schemeClr val="bg1"/>
                </a:solidFill>
                <a:latin typeface="MULISH REGULAR ROMAN" panose="020B0604020202020204" charset="0"/>
              </a:rPr>
              <a:t>”Naturdannelse en proces , som børn indgår aktivt i. Dvs. at refleksion, sansning, tænkning, opmærksomhed, følelser eller lignende skal aktiveres eller stimuleres hos barnet. Naturdannelse er ikke noget, der kan ‘fyldes’ på børnene.”</a:t>
            </a:r>
          </a:p>
          <a:p>
            <a:pPr marL="0" indent="0">
              <a:buNone/>
            </a:pPr>
            <a:endParaRPr lang="da-DK" sz="1000" i="0" dirty="0">
              <a:solidFill>
                <a:schemeClr val="bg1"/>
              </a:solidFill>
              <a:latin typeface="MULISH REGULAR ROMAN" panose="020B0604020202020204" charset="0"/>
            </a:endParaRPr>
          </a:p>
          <a:p>
            <a:pPr marL="0" indent="0">
              <a:buNone/>
            </a:pPr>
            <a:r>
              <a:rPr lang="da-DK" sz="1000" i="0" dirty="0">
                <a:solidFill>
                  <a:schemeClr val="bg1"/>
                </a:solidFill>
                <a:latin typeface="MULISH REGULAR ROMAN" panose="020B0604020202020204" charset="0"/>
              </a:rPr>
              <a:t>”Elementerne, der er repræsenteret som indre relationer til naturen, dvs. primært det kognitive, følelsesmæssige og filosofiske, tillægges normalt størst betydning i forhold til eksempelvis fremtidig handling, mens de ydre manifestationer, dvs. det materielle og erfaringsbaserede element, primært understøtter udviklingen af de indre elementer.”</a:t>
            </a:r>
            <a:endParaRPr lang="da-DK" sz="1000" b="1" i="0" dirty="0">
              <a:solidFill>
                <a:schemeClr val="bg1"/>
              </a:solidFill>
              <a:latin typeface="MULISH REGULAR ROMAN" panose="020B0604020202020204" charset="0"/>
              <a:ea typeface="Calibri" panose="020F0502020204030204" pitchFamily="34" charset="0"/>
              <a:cs typeface="Times New Roman" panose="02020603050405020304" pitchFamily="18" charset="0"/>
            </a:endParaRPr>
          </a:p>
          <a:p>
            <a:endParaRPr lang="da-DK" b="1"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7DFB9-C946-4047-828F-D90750D5A9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8179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latin typeface="+mn-lt"/>
                <a:ea typeface="+mn-ea"/>
                <a:cs typeface="+mn-cs"/>
              </a:rPr>
              <a:t>Introduktion til naturdannelse</a:t>
            </a:r>
          </a:p>
          <a:p>
            <a:endParaRPr lang="da-DK" sz="1200" kern="1200" dirty="0">
              <a:solidFill>
                <a:schemeClr val="tx1"/>
              </a:solidFill>
              <a:latin typeface="+mn-lt"/>
              <a:ea typeface="+mn-ea"/>
              <a:cs typeface="+mn-cs"/>
            </a:endParaRPr>
          </a:p>
          <a:p>
            <a:r>
              <a:rPr lang="da-DK" sz="1200" kern="1200" dirty="0">
                <a:solidFill>
                  <a:schemeClr val="tx1"/>
                </a:solidFill>
                <a:latin typeface="+mn-lt"/>
                <a:ea typeface="+mn-ea"/>
                <a:cs typeface="+mn-cs"/>
              </a:rPr>
              <a:t>Som visuel præsentation af naturdannelse i praksis kan der vises en af filmene fra de ni praksiseksempler i Friluftsrådets undersøgelse, for eksempel filmen om 0. klassen der holder spejderuge [Indsæt film eller afspil fra nettet, www.friluftsraadet.dk/naturdannelsesvideoer]</a:t>
            </a:r>
          </a:p>
          <a:p>
            <a:endParaRPr lang="da-DK" sz="1200" kern="1200" dirty="0">
              <a:solidFill>
                <a:schemeClr val="tx1"/>
              </a:solidFill>
              <a:latin typeface="+mn-lt"/>
              <a:ea typeface="+mn-ea"/>
              <a:cs typeface="+mn-cs"/>
            </a:endParaRP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7DFB9-C946-4047-828F-D90750D5A9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4686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latin typeface="+mn-lt"/>
                <a:ea typeface="+mn-ea"/>
                <a:cs typeface="+mn-cs"/>
              </a:rPr>
              <a:t>Introduktion til naturdannelse</a:t>
            </a:r>
          </a:p>
          <a:p>
            <a:endParaRPr lang="da-DK" sz="1200" kern="1200" dirty="0">
              <a:solidFill>
                <a:schemeClr val="tx1"/>
              </a:solidFill>
              <a:latin typeface="+mn-lt"/>
              <a:ea typeface="+mn-ea"/>
              <a:cs typeface="+mn-cs"/>
            </a:endParaRPr>
          </a:p>
          <a:p>
            <a:r>
              <a:rPr lang="da-DK" sz="1200" kern="1200" dirty="0">
                <a:solidFill>
                  <a:schemeClr val="tx1"/>
                </a:solidFill>
                <a:latin typeface="+mn-lt"/>
                <a:ea typeface="+mn-ea"/>
                <a:cs typeface="+mn-cs"/>
              </a:rPr>
              <a:t>Som visuel præsentation af naturdannelse i praksis kan der vises en af filmene fra de ni praksiseksempler i Friluftsrådets undersøgelse, for eksempel filmen om 4. klassen der er med jægere på jagt [Indsæt film eller afspil fra nettet, www.friluftsraadet.dk/naturdannelsesvideoer]</a:t>
            </a: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7DFB9-C946-4047-828F-D90750D5A9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6087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latin typeface="+mn-lt"/>
                <a:ea typeface="+mn-ea"/>
                <a:cs typeface="+mn-cs"/>
              </a:rPr>
              <a:t>Introduktion til naturdannelse</a:t>
            </a:r>
          </a:p>
          <a:p>
            <a:endParaRPr lang="da-DK" sz="1200" kern="1200" dirty="0">
              <a:solidFill>
                <a:schemeClr val="tx1"/>
              </a:solidFill>
              <a:latin typeface="+mn-lt"/>
              <a:ea typeface="+mn-ea"/>
              <a:cs typeface="+mn-cs"/>
            </a:endParaRPr>
          </a:p>
          <a:p>
            <a:r>
              <a:rPr lang="da-DK" sz="1200" kern="1200" dirty="0">
                <a:solidFill>
                  <a:schemeClr val="tx1"/>
                </a:solidFill>
                <a:latin typeface="+mn-lt"/>
                <a:ea typeface="+mn-ea"/>
                <a:cs typeface="+mn-cs"/>
              </a:rPr>
              <a:t>Som visuel præsentation af naturdannelse i praksis kan der vises en af filmene fra de ni praksiseksempler i Friluftsrådets undersøgelse, for eksempel filmen om 5. klassen der holder skolehave [Indsæt film eller afspil fra nettet, www.friluftsraadet.dk/naturdannelsesvideoer]</a:t>
            </a:r>
          </a:p>
          <a:p>
            <a:endParaRPr lang="da-DK" sz="1200" kern="1200" dirty="0">
              <a:solidFill>
                <a:schemeClr val="tx1"/>
              </a:solidFill>
              <a:latin typeface="+mn-lt"/>
              <a:ea typeface="+mn-ea"/>
              <a:cs typeface="+mn-cs"/>
            </a:endParaRP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7DFB9-C946-4047-828F-D90750D5A9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6146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latin typeface="+mn-lt"/>
                <a:ea typeface="+mn-ea"/>
                <a:cs typeface="+mn-cs"/>
              </a:rPr>
              <a:t>Introduktion til naturdannelse</a:t>
            </a:r>
          </a:p>
          <a:p>
            <a:endParaRPr lang="da-DK" sz="1200" kern="1200" dirty="0">
              <a:solidFill>
                <a:schemeClr val="tx1"/>
              </a:solidFill>
              <a:latin typeface="+mn-lt"/>
              <a:ea typeface="+mn-ea"/>
              <a:cs typeface="+mn-cs"/>
            </a:endParaRPr>
          </a:p>
          <a:p>
            <a:r>
              <a:rPr lang="da-DK" sz="1200" kern="1200" dirty="0">
                <a:solidFill>
                  <a:schemeClr val="tx1"/>
                </a:solidFill>
                <a:latin typeface="+mn-lt"/>
                <a:ea typeface="+mn-ea"/>
                <a:cs typeface="+mn-cs"/>
              </a:rPr>
              <a:t>Som visuel præsentation af naturdannelse i praksis kan der vises en af filmene fra de ni praksiseksempler i Friluftsrådets undersøgelse, for eksempel filmen om 8. klassen der har en skoledag i skoven [Indsæt film eller afspil fra nettet, www.friluftsraadet.dk/naturdannelsesvideoer]</a:t>
            </a:r>
          </a:p>
          <a:p>
            <a:endParaRPr lang="da-DK" sz="1200" kern="1200" dirty="0">
              <a:solidFill>
                <a:schemeClr val="tx1"/>
              </a:solidFill>
              <a:latin typeface="+mn-lt"/>
              <a:ea typeface="+mn-ea"/>
              <a:cs typeface="+mn-cs"/>
            </a:endParaRP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7DFB9-C946-4047-828F-D90750D5A9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3750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1" dirty="0">
                <a:effectLst/>
                <a:latin typeface="+mj-lt"/>
                <a:ea typeface="Calibri" panose="020F0502020204030204" pitchFamily="34" charset="0"/>
                <a:cs typeface="Calibri" panose="020F0502020204030204" pitchFamily="34" charset="0"/>
              </a:rPr>
              <a:t>Forudgående refleksion 1</a:t>
            </a:r>
          </a:p>
          <a:p>
            <a:endParaRPr lang="da-DK" sz="1200" dirty="0">
              <a:effectLst/>
              <a:latin typeface="+mj-lt"/>
              <a:ea typeface="Calibri" panose="020F0502020204030204" pitchFamily="34" charset="0"/>
              <a:cs typeface="Calibri" panose="020F0502020204030204" pitchFamily="34" charset="0"/>
            </a:endParaRPr>
          </a:p>
          <a:p>
            <a:r>
              <a:rPr lang="da-DK" sz="1200" dirty="0">
                <a:effectLst/>
                <a:latin typeface="+mj-lt"/>
                <a:ea typeface="Calibri" panose="020F0502020204030204" pitchFamily="34" charset="0"/>
                <a:cs typeface="Calibri" panose="020F0502020204030204" pitchFamily="34" charset="0"/>
              </a:rPr>
              <a:t>Formål: at tune de studerende ind på emnet og at aktivere deres egen livsverden i det videre arbejde med naturdannelse som begreb og praksisredskab.</a:t>
            </a:r>
          </a:p>
          <a:p>
            <a:endParaRPr lang="da-DK" sz="1200" dirty="0">
              <a:effectLst/>
              <a:latin typeface="+mj-lt"/>
              <a:ea typeface="Calibri" panose="020F0502020204030204" pitchFamily="34" charset="0"/>
              <a:cs typeface="Calibri" panose="020F0502020204030204" pitchFamily="34" charset="0"/>
            </a:endParaRPr>
          </a:p>
          <a:p>
            <a:r>
              <a:rPr lang="da-DK" sz="1200" dirty="0">
                <a:effectLst/>
                <a:latin typeface="+mj-lt"/>
                <a:ea typeface="Calibri" panose="020F0502020204030204" pitchFamily="34" charset="0"/>
                <a:cs typeface="Calibri" panose="020F0502020204030204" pitchFamily="34" charset="0"/>
              </a:rPr>
              <a:t>Forslag til guidende spørgsmål:</a:t>
            </a:r>
          </a:p>
          <a:p>
            <a:r>
              <a:rPr lang="da-DK" sz="1200" dirty="0">
                <a:effectLst/>
                <a:latin typeface="+mj-lt"/>
                <a:ea typeface="Calibri" panose="020F0502020204030204" pitchFamily="34" charset="0"/>
                <a:cs typeface="Calibri" panose="020F0502020204030204" pitchFamily="34" charset="0"/>
              </a:rPr>
              <a:t>Hvordan ser der ud? </a:t>
            </a:r>
          </a:p>
          <a:p>
            <a:r>
              <a:rPr lang="da-DK" sz="1200" dirty="0">
                <a:effectLst/>
                <a:latin typeface="+mj-lt"/>
                <a:ea typeface="Calibri" panose="020F0502020204030204" pitchFamily="34" charset="0"/>
                <a:cs typeface="Calibri" panose="020F0502020204030204" pitchFamily="34" charset="0"/>
              </a:rPr>
              <a:t>Hvordan interagerer du med naturen? </a:t>
            </a:r>
          </a:p>
          <a:p>
            <a:r>
              <a:rPr lang="da-DK" sz="1200" dirty="0">
                <a:effectLst/>
                <a:latin typeface="+mj-lt"/>
                <a:ea typeface="Calibri" panose="020F0502020204030204" pitchFamily="34" charset="0"/>
                <a:cs typeface="Calibri" panose="020F0502020204030204" pitchFamily="34" charset="0"/>
              </a:rPr>
              <a:t>Hvem er med dig? </a:t>
            </a:r>
          </a:p>
          <a:p>
            <a:r>
              <a:rPr lang="da-DK" sz="1200" dirty="0">
                <a:effectLst/>
                <a:latin typeface="+mj-lt"/>
                <a:ea typeface="Calibri" panose="020F0502020204030204" pitchFamily="34" charset="0"/>
                <a:cs typeface="Calibri" panose="020F0502020204030204" pitchFamily="34" charset="0"/>
              </a:rPr>
              <a:t>Hvad føler du i situationen?</a:t>
            </a:r>
            <a:endParaRPr lang="en-DK" dirty="0"/>
          </a:p>
        </p:txBody>
      </p:sp>
      <p:sp>
        <p:nvSpPr>
          <p:cNvPr id="4" name="Slide Number Placeholder 3"/>
          <p:cNvSpPr>
            <a:spLocks noGrp="1"/>
          </p:cNvSpPr>
          <p:nvPr>
            <p:ph type="sldNum" sz="quarter" idx="5"/>
          </p:nvPr>
        </p:nvSpPr>
        <p:spPr/>
        <p:txBody>
          <a:bodyPr/>
          <a:lstStyle/>
          <a:p>
            <a:fld id="{EF07DFB9-C946-4047-828F-D90750D5A955}" type="slidenum">
              <a:rPr lang="en-US" smtClean="0"/>
              <a:t>2</a:t>
            </a:fld>
            <a:endParaRPr lang="en-US" dirty="0"/>
          </a:p>
        </p:txBody>
      </p:sp>
    </p:spTree>
    <p:extLst>
      <p:ext uri="{BB962C8B-B14F-4D97-AF65-F5344CB8AC3E}">
        <p14:creationId xmlns:p14="http://schemas.microsoft.com/office/powerpoint/2010/main" val="2665261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latin typeface="+mn-lt"/>
                <a:ea typeface="+mn-ea"/>
                <a:cs typeface="+mn-cs"/>
              </a:rPr>
              <a:t>Introduktion til naturdannelse</a:t>
            </a:r>
          </a:p>
          <a:p>
            <a:endParaRPr lang="da-DK" sz="1200" kern="1200" dirty="0">
              <a:solidFill>
                <a:schemeClr val="tx1"/>
              </a:solidFill>
              <a:latin typeface="+mn-lt"/>
              <a:ea typeface="+mn-ea"/>
              <a:cs typeface="+mn-cs"/>
            </a:endParaRPr>
          </a:p>
          <a:p>
            <a:r>
              <a:rPr lang="da-DK" sz="1200" kern="1200" dirty="0">
                <a:solidFill>
                  <a:schemeClr val="tx1"/>
                </a:solidFill>
                <a:latin typeface="+mn-lt"/>
                <a:ea typeface="+mn-ea"/>
                <a:cs typeface="+mn-cs"/>
              </a:rPr>
              <a:t>Som visuel præsentation af naturdannelse i praksis kan der vises en af filmene fra de ni praksiseksempler i Friluftsrådets undersøgelse, for eksempel filmen om efterskoleklassen der er på friluftstur [Indsæt film eller afspil fra nettet, www.friluftsraadet.dk/naturdannelsesvideoer]</a:t>
            </a:r>
          </a:p>
          <a:p>
            <a:endParaRPr lang="da-DK" sz="1200" kern="1200" dirty="0">
              <a:solidFill>
                <a:schemeClr val="tx1"/>
              </a:solidFill>
              <a:latin typeface="+mn-lt"/>
              <a:ea typeface="+mn-ea"/>
              <a:cs typeface="+mn-cs"/>
            </a:endParaRP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7DFB9-C946-4047-828F-D90750D5A9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3246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9"/>
              </a:spcAft>
            </a:pPr>
            <a:r>
              <a:rPr lang="da-DK" sz="1200" b="1" dirty="0"/>
              <a:t>Introduktion til naturdannelse</a:t>
            </a:r>
          </a:p>
          <a:p>
            <a:pPr>
              <a:lnSpc>
                <a:spcPct val="107000"/>
              </a:lnSpc>
              <a:spcAft>
                <a:spcPts val="829"/>
              </a:spcAft>
            </a:pPr>
            <a:endParaRPr lang="da-DK" sz="1200" b="1" dirty="0">
              <a:latin typeface="Mulish" pitchFamily="2" charset="0"/>
              <a:ea typeface="Calibri" panose="020F0502020204030204" pitchFamily="34" charset="0"/>
              <a:cs typeface="Times New Roman" panose="02020603050405020304" pitchFamily="18" charset="0"/>
            </a:endParaRPr>
          </a:p>
          <a:p>
            <a:pPr>
              <a:lnSpc>
                <a:spcPct val="107000"/>
              </a:lnSpc>
              <a:spcAft>
                <a:spcPts val="829"/>
              </a:spcAft>
            </a:pPr>
            <a:r>
              <a:rPr lang="da-DK" dirty="0">
                <a:latin typeface="Mulish" pitchFamily="2" charset="0"/>
                <a:ea typeface="Calibri" panose="020F0502020204030204" pitchFamily="34" charset="0"/>
                <a:cs typeface="Times New Roman" panose="02020603050405020304" pitchFamily="18" charset="0"/>
              </a:rPr>
              <a:t>Friluftsrådet har opsamlet de væsentligste pointer om naturdannelse på tværs af de ni praksiseksempler, som er undersøgt med naturdannelsesbriller. </a:t>
            </a:r>
            <a:endParaRPr lang="da-DK"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47958" rtl="0" eaLnBrk="1" fontAlgn="auto" latinLnBrk="0" hangingPunct="1">
              <a:lnSpc>
                <a:spcPct val="100000"/>
              </a:lnSpc>
              <a:spcBef>
                <a:spcPts val="0"/>
              </a:spcBef>
              <a:spcAft>
                <a:spcPts val="0"/>
              </a:spcAft>
              <a:buClrTx/>
              <a:buSzTx/>
              <a:buFontTx/>
              <a:buNone/>
              <a:tabLst/>
              <a:defRPr/>
            </a:pPr>
            <a:fld id="{EF07DFB9-C946-4047-828F-D90750D5A95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7958"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8905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dirty="0"/>
              <a:t>Introduktion til naturdannelse</a:t>
            </a:r>
          </a:p>
          <a:p>
            <a:endParaRPr lang="da-DK"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Læs udfoldelse af pointer omkring det erfaringsbaserede element på s. 83 i ”Børns Naturdannelse – Inspiration fra 9 eksempler i praksis”</a:t>
            </a:r>
          </a:p>
          <a:p>
            <a:endParaRPr lang="da-DK" dirty="0"/>
          </a:p>
        </p:txBody>
      </p:sp>
      <p:sp>
        <p:nvSpPr>
          <p:cNvPr id="4" name="Pladsholder til slidenummer 3"/>
          <p:cNvSpPr>
            <a:spLocks noGrp="1"/>
          </p:cNvSpPr>
          <p:nvPr>
            <p:ph type="sldNum" sz="quarter" idx="5"/>
          </p:nvPr>
        </p:nvSpPr>
        <p:spPr/>
        <p:txBody>
          <a:bodyPr/>
          <a:lstStyle/>
          <a:p>
            <a:pPr marL="0" marR="0" lvl="0" indent="0" algn="r" defTabSz="947958" rtl="0" eaLnBrk="1" fontAlgn="auto" latinLnBrk="0" hangingPunct="1">
              <a:lnSpc>
                <a:spcPct val="100000"/>
              </a:lnSpc>
              <a:spcBef>
                <a:spcPts val="0"/>
              </a:spcBef>
              <a:spcAft>
                <a:spcPts val="0"/>
              </a:spcAft>
              <a:buClrTx/>
              <a:buSzTx/>
              <a:buFontTx/>
              <a:buNone/>
              <a:tabLst/>
              <a:defRPr/>
            </a:pPr>
            <a:fld id="{EF07DFB9-C946-4047-828F-D90750D5A95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7958"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5284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dirty="0"/>
              <a:t>Introduktion til naturdannelse</a:t>
            </a:r>
          </a:p>
          <a:p>
            <a:endParaRPr lang="da-DK"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Læs udfoldelse af pointer omkring det kognitive element på s. 84 i ”Børns Naturdannelse – Inspiration fra 9 eksempler i praksis”</a:t>
            </a:r>
            <a:endParaRPr lang="da-DK"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Pladsholder til slidenummer 3"/>
          <p:cNvSpPr>
            <a:spLocks noGrp="1"/>
          </p:cNvSpPr>
          <p:nvPr>
            <p:ph type="sldNum" sz="quarter" idx="5"/>
          </p:nvPr>
        </p:nvSpPr>
        <p:spPr/>
        <p:txBody>
          <a:bodyPr/>
          <a:lstStyle/>
          <a:p>
            <a:pPr marL="0" marR="0" lvl="0" indent="0" algn="r" defTabSz="947958" rtl="0" eaLnBrk="1" fontAlgn="auto" latinLnBrk="0" hangingPunct="1">
              <a:lnSpc>
                <a:spcPct val="100000"/>
              </a:lnSpc>
              <a:spcBef>
                <a:spcPts val="0"/>
              </a:spcBef>
              <a:spcAft>
                <a:spcPts val="0"/>
              </a:spcAft>
              <a:buClrTx/>
              <a:buSzTx/>
              <a:buFontTx/>
              <a:buNone/>
              <a:tabLst/>
              <a:defRPr/>
            </a:pPr>
            <a:fld id="{EF07DFB9-C946-4047-828F-D90750D5A95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7958"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1340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dirty="0"/>
              <a:t>Introduktion til naturdannelse</a:t>
            </a:r>
          </a:p>
          <a:p>
            <a:endParaRPr lang="da-DK"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Læs udfoldelse af pointer omkring det følelsesmæssige element på s. 85 i ”Børns Naturdannelse – Inspiration fra 9 eksempler i praksis”</a:t>
            </a:r>
            <a:endParaRPr lang="da-DK" dirty="0"/>
          </a:p>
        </p:txBody>
      </p:sp>
      <p:sp>
        <p:nvSpPr>
          <p:cNvPr id="4" name="Pladsholder til slidenummer 3"/>
          <p:cNvSpPr>
            <a:spLocks noGrp="1"/>
          </p:cNvSpPr>
          <p:nvPr>
            <p:ph type="sldNum" sz="quarter" idx="5"/>
          </p:nvPr>
        </p:nvSpPr>
        <p:spPr/>
        <p:txBody>
          <a:bodyPr/>
          <a:lstStyle/>
          <a:p>
            <a:pPr marL="0" marR="0" lvl="0" indent="0" algn="r" defTabSz="947958" rtl="0" eaLnBrk="1" fontAlgn="auto" latinLnBrk="0" hangingPunct="1">
              <a:lnSpc>
                <a:spcPct val="100000"/>
              </a:lnSpc>
              <a:spcBef>
                <a:spcPts val="0"/>
              </a:spcBef>
              <a:spcAft>
                <a:spcPts val="0"/>
              </a:spcAft>
              <a:buClrTx/>
              <a:buSzTx/>
              <a:buFontTx/>
              <a:buNone/>
              <a:tabLst/>
              <a:defRPr/>
            </a:pPr>
            <a:fld id="{EF07DFB9-C946-4047-828F-D90750D5A95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7958"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5611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dirty="0"/>
              <a:t>Introduktion til naturdannelse</a:t>
            </a:r>
          </a:p>
          <a:p>
            <a:endParaRPr lang="da-DK"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Læs udfoldelse af pointer omkring det filosofiske element på s. 86 i ”Børns Naturdannelse – Inspiration fra 9 eksempler i praksis”</a:t>
            </a:r>
            <a:endParaRPr lang="da-DK" dirty="0"/>
          </a:p>
        </p:txBody>
      </p:sp>
      <p:sp>
        <p:nvSpPr>
          <p:cNvPr id="4" name="Pladsholder til slidenummer 3"/>
          <p:cNvSpPr>
            <a:spLocks noGrp="1"/>
          </p:cNvSpPr>
          <p:nvPr>
            <p:ph type="sldNum" sz="quarter" idx="5"/>
          </p:nvPr>
        </p:nvSpPr>
        <p:spPr/>
        <p:txBody>
          <a:bodyPr/>
          <a:lstStyle/>
          <a:p>
            <a:pPr marL="0" marR="0" lvl="0" indent="0" algn="r" defTabSz="947958" rtl="0" eaLnBrk="1" fontAlgn="auto" latinLnBrk="0" hangingPunct="1">
              <a:lnSpc>
                <a:spcPct val="100000"/>
              </a:lnSpc>
              <a:spcBef>
                <a:spcPts val="0"/>
              </a:spcBef>
              <a:spcAft>
                <a:spcPts val="0"/>
              </a:spcAft>
              <a:buClrTx/>
              <a:buSzTx/>
              <a:buFontTx/>
              <a:buNone/>
              <a:tabLst/>
              <a:defRPr/>
            </a:pPr>
            <a:fld id="{EF07DFB9-C946-4047-828F-D90750D5A95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7958"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593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dirty="0"/>
              <a:t>Introduktion til naturdannelse</a:t>
            </a:r>
          </a:p>
          <a:p>
            <a:endParaRPr lang="da-DK"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Læs udfoldelse af pointer omkring det materielle element på s. 86 i ”Børns Naturdannelse – Inspiration fra 9 eksempler i praksis”</a:t>
            </a:r>
            <a:endParaRPr lang="da-DK" dirty="0"/>
          </a:p>
        </p:txBody>
      </p:sp>
      <p:sp>
        <p:nvSpPr>
          <p:cNvPr id="4" name="Pladsholder til slidenummer 3"/>
          <p:cNvSpPr>
            <a:spLocks noGrp="1"/>
          </p:cNvSpPr>
          <p:nvPr>
            <p:ph type="sldNum" sz="quarter" idx="5"/>
          </p:nvPr>
        </p:nvSpPr>
        <p:spPr/>
        <p:txBody>
          <a:bodyPr/>
          <a:lstStyle/>
          <a:p>
            <a:pPr marL="0" marR="0" lvl="0" indent="0" algn="r" defTabSz="947958" rtl="0" eaLnBrk="1" fontAlgn="auto" latinLnBrk="0" hangingPunct="1">
              <a:lnSpc>
                <a:spcPct val="100000"/>
              </a:lnSpc>
              <a:spcBef>
                <a:spcPts val="0"/>
              </a:spcBef>
              <a:spcAft>
                <a:spcPts val="0"/>
              </a:spcAft>
              <a:buClrTx/>
              <a:buSzTx/>
              <a:buFontTx/>
              <a:buNone/>
              <a:tabLst/>
              <a:defRPr/>
            </a:pPr>
            <a:fld id="{EF07DFB9-C946-4047-828F-D90750D5A95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7958"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66278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29"/>
              </a:spcAft>
            </a:pPr>
            <a:r>
              <a:rPr lang="da-DK" sz="1000" b="1" dirty="0"/>
              <a:t>Introduktion til naturdannelse</a:t>
            </a:r>
          </a:p>
          <a:p>
            <a:pPr>
              <a:lnSpc>
                <a:spcPct val="107000"/>
              </a:lnSpc>
              <a:spcAft>
                <a:spcPts val="829"/>
              </a:spcAft>
            </a:pPr>
            <a:endParaRPr lang="da-DK" sz="1000" b="1" dirty="0"/>
          </a:p>
          <a:p>
            <a:pPr>
              <a:lnSpc>
                <a:spcPct val="107000"/>
              </a:lnSpc>
              <a:spcAft>
                <a:spcPts val="829"/>
              </a:spcAft>
            </a:pPr>
            <a:r>
              <a:rPr lang="da-DK" sz="1000" dirty="0"/>
              <a:t>Naturdannelse er mere end elementer i teori og praksis. Der vil altid være en social kontekst, og der er også faktorer rundt om selve indholdet i forløbet/aktiviteten, som påvirker naturdannelsen.</a:t>
            </a:r>
          </a:p>
          <a:p>
            <a:pPr>
              <a:lnSpc>
                <a:spcPct val="107000"/>
              </a:lnSpc>
              <a:spcAft>
                <a:spcPts val="829"/>
              </a:spcAft>
            </a:pPr>
            <a:endParaRPr lang="da-DK" sz="1000" dirty="0"/>
          </a:p>
          <a:p>
            <a:pPr>
              <a:lnSpc>
                <a:spcPct val="107000"/>
              </a:lnSpc>
              <a:spcAft>
                <a:spcPts val="829"/>
              </a:spcAft>
            </a:pPr>
            <a:r>
              <a:rPr lang="da-DK" sz="1000" dirty="0"/>
              <a:t>Læs udfoldelse af pointer omkring de andre faktorer, der påvirker naturdannelsen, på s. 88-89 i ”Børns Naturdannelse – Inspiration fra 9 eksempler i praksis”</a:t>
            </a:r>
          </a:p>
          <a:p>
            <a:endParaRPr lang="en-GB" sz="1000" dirty="0"/>
          </a:p>
          <a:p>
            <a:r>
              <a:rPr lang="en-GB" sz="1000" dirty="0" err="1"/>
              <a:t>Evt</a:t>
            </a:r>
            <a:r>
              <a:rPr lang="en-GB" sz="1000" dirty="0"/>
              <a:t>.: </a:t>
            </a:r>
            <a:r>
              <a:rPr lang="en-GB" sz="1000" dirty="0" err="1"/>
              <a:t>Hvis</a:t>
            </a:r>
            <a:r>
              <a:rPr lang="en-GB" sz="1000" dirty="0"/>
              <a:t> </a:t>
            </a:r>
            <a:r>
              <a:rPr lang="en-GB" sz="1000" dirty="0" err="1"/>
              <a:t>brug</a:t>
            </a:r>
            <a:r>
              <a:rPr lang="en-GB" sz="1000" dirty="0"/>
              <a:t> </a:t>
            </a:r>
            <a:r>
              <a:rPr lang="en-GB" sz="1000" dirty="0" err="1"/>
              <a:t>af</a:t>
            </a:r>
            <a:r>
              <a:rPr lang="en-GB" sz="1000" dirty="0"/>
              <a:t> 1. </a:t>
            </a:r>
            <a:r>
              <a:rPr lang="en-GB" sz="1000" dirty="0" err="1"/>
              <a:t>forudgående</a:t>
            </a:r>
            <a:r>
              <a:rPr lang="en-GB" sz="1000" dirty="0"/>
              <a:t> </a:t>
            </a:r>
            <a:r>
              <a:rPr lang="en-GB" sz="1000" dirty="0" err="1"/>
              <a:t>refleksionsøvelse</a:t>
            </a:r>
            <a:r>
              <a:rPr lang="en-GB" sz="1000" dirty="0"/>
              <a:t>:</a:t>
            </a:r>
          </a:p>
          <a:p>
            <a:r>
              <a:rPr lang="en-GB" sz="1000" dirty="0" err="1"/>
              <a:t>Mht</a:t>
            </a:r>
            <a:r>
              <a:rPr lang="en-GB" sz="1000" dirty="0"/>
              <a:t>. De </a:t>
            </a:r>
            <a:r>
              <a:rPr lang="en-GB" sz="1000" dirty="0" err="1"/>
              <a:t>voksnes</a:t>
            </a:r>
            <a:r>
              <a:rPr lang="en-GB" sz="1000" dirty="0"/>
              <a:t> </a:t>
            </a:r>
            <a:r>
              <a:rPr lang="en-GB" sz="1000" dirty="0" err="1"/>
              <a:t>forudsætninger</a:t>
            </a:r>
            <a:r>
              <a:rPr lang="en-GB" sz="1000" dirty="0"/>
              <a:t>:</a:t>
            </a:r>
          </a:p>
          <a:p>
            <a:pPr marL="177742" indent="-177742">
              <a:buFontTx/>
              <a:buChar char="-"/>
            </a:pPr>
            <a:r>
              <a:rPr lang="en-GB" sz="1000" b="0" dirty="0" err="1"/>
              <a:t>Hvis</a:t>
            </a:r>
            <a:r>
              <a:rPr lang="en-GB" sz="1000" b="0" dirty="0"/>
              <a:t> I </a:t>
            </a:r>
            <a:r>
              <a:rPr lang="en-GB" sz="1000" b="0" dirty="0" err="1"/>
              <a:t>genkalder</a:t>
            </a:r>
            <a:r>
              <a:rPr lang="en-GB" sz="1000" b="0" dirty="0"/>
              <a:t> </a:t>
            </a:r>
            <a:r>
              <a:rPr lang="en-GB" sz="1000" b="0" dirty="0" err="1"/>
              <a:t>jer</a:t>
            </a:r>
            <a:r>
              <a:rPr lang="en-GB" sz="1000" b="0" dirty="0"/>
              <a:t> </a:t>
            </a:r>
            <a:r>
              <a:rPr lang="en-GB" sz="1000" b="0" dirty="0" err="1"/>
              <a:t>mindet</a:t>
            </a:r>
            <a:r>
              <a:rPr lang="en-GB" sz="1000" b="0" dirty="0"/>
              <a:t> </a:t>
            </a:r>
            <a:r>
              <a:rPr lang="en-GB" sz="1000" b="0" dirty="0" err="1"/>
              <a:t>fra</a:t>
            </a:r>
            <a:r>
              <a:rPr lang="en-GB" sz="1000" b="0" dirty="0"/>
              <a:t> </a:t>
            </a:r>
            <a:r>
              <a:rPr lang="en-GB" sz="1000" b="0" dirty="0" err="1"/>
              <a:t>indledende</a:t>
            </a:r>
            <a:r>
              <a:rPr lang="en-GB" sz="1000" b="0" dirty="0"/>
              <a:t> </a:t>
            </a:r>
            <a:r>
              <a:rPr lang="en-GB" sz="1000" b="0" dirty="0" err="1"/>
              <a:t>øvelse</a:t>
            </a:r>
            <a:r>
              <a:rPr lang="en-GB" sz="1000" b="0" dirty="0"/>
              <a:t>:</a:t>
            </a:r>
            <a:r>
              <a:rPr lang="en-GB" sz="1000" dirty="0"/>
              <a:t> </a:t>
            </a:r>
            <a:r>
              <a:rPr lang="en-GB" sz="1000" dirty="0" err="1"/>
              <a:t>hvis</a:t>
            </a:r>
            <a:r>
              <a:rPr lang="en-GB" sz="1000" dirty="0"/>
              <a:t> den var </a:t>
            </a:r>
            <a:r>
              <a:rPr lang="en-GB" sz="1000" dirty="0" err="1"/>
              <a:t>fra</a:t>
            </a:r>
            <a:r>
              <a:rPr lang="en-GB" sz="1000" dirty="0"/>
              <a:t> din </a:t>
            </a:r>
            <a:r>
              <a:rPr lang="en-GB" sz="1000" dirty="0" err="1"/>
              <a:t>barndom</a:t>
            </a:r>
            <a:r>
              <a:rPr lang="en-GB" sz="1000" dirty="0"/>
              <a:t>, var der </a:t>
            </a:r>
            <a:r>
              <a:rPr lang="en-GB" sz="1000" dirty="0" err="1"/>
              <a:t>så</a:t>
            </a:r>
            <a:r>
              <a:rPr lang="en-GB" sz="1000" dirty="0"/>
              <a:t> </a:t>
            </a:r>
            <a:r>
              <a:rPr lang="en-GB" sz="1000" dirty="0" err="1"/>
              <a:t>en</a:t>
            </a:r>
            <a:r>
              <a:rPr lang="en-GB" sz="1000" dirty="0"/>
              <a:t> </a:t>
            </a:r>
            <a:r>
              <a:rPr lang="en-GB" sz="1000" dirty="0" err="1"/>
              <a:t>voksen</a:t>
            </a:r>
            <a:r>
              <a:rPr lang="en-GB" sz="1000" dirty="0"/>
              <a:t> med? </a:t>
            </a:r>
            <a:r>
              <a:rPr lang="en-GB" sz="1000" dirty="0" err="1"/>
              <a:t>Og</a:t>
            </a:r>
            <a:r>
              <a:rPr lang="en-GB" sz="1000" dirty="0"/>
              <a:t> var det </a:t>
            </a:r>
            <a:r>
              <a:rPr lang="en-GB" sz="1000" dirty="0" err="1"/>
              <a:t>en</a:t>
            </a:r>
            <a:r>
              <a:rPr lang="en-GB" sz="1000" dirty="0"/>
              <a:t> </a:t>
            </a:r>
            <a:r>
              <a:rPr lang="en-GB" sz="1000" dirty="0" err="1"/>
              <a:t>voksen</a:t>
            </a:r>
            <a:r>
              <a:rPr lang="en-GB" sz="1000" dirty="0"/>
              <a:t> der </a:t>
            </a:r>
            <a:r>
              <a:rPr lang="en-GB" sz="1000" dirty="0" err="1"/>
              <a:t>selv</a:t>
            </a:r>
            <a:r>
              <a:rPr lang="en-GB" sz="1000" dirty="0"/>
              <a:t> var glad for </a:t>
            </a:r>
            <a:r>
              <a:rPr lang="en-GB" sz="1000" dirty="0" err="1"/>
              <a:t>naturen</a:t>
            </a:r>
            <a:r>
              <a:rPr lang="en-GB" sz="1000" dirty="0"/>
              <a:t> </a:t>
            </a:r>
            <a:r>
              <a:rPr lang="en-GB" sz="1000" dirty="0" err="1"/>
              <a:t>eller</a:t>
            </a:r>
            <a:r>
              <a:rPr lang="en-GB" sz="1000" dirty="0"/>
              <a:t> </a:t>
            </a:r>
            <a:r>
              <a:rPr lang="en-GB" sz="1000" dirty="0" err="1"/>
              <a:t>meget</a:t>
            </a:r>
            <a:r>
              <a:rPr lang="en-GB" sz="1000" dirty="0"/>
              <a:t> </a:t>
            </a:r>
            <a:r>
              <a:rPr lang="en-GB" sz="1000" dirty="0" err="1"/>
              <a:t>friluftsaktiv</a:t>
            </a:r>
            <a:r>
              <a:rPr lang="en-GB" sz="1000" dirty="0"/>
              <a:t>? </a:t>
            </a:r>
            <a:r>
              <a:rPr lang="en-GB" sz="1000" dirty="0" err="1"/>
              <a:t>Hvis</a:t>
            </a:r>
            <a:r>
              <a:rPr lang="en-GB" sz="1000" dirty="0"/>
              <a:t> det er </a:t>
            </a:r>
            <a:r>
              <a:rPr lang="en-GB" sz="1000" dirty="0" err="1"/>
              <a:t>en</a:t>
            </a:r>
            <a:r>
              <a:rPr lang="en-GB" sz="1000" dirty="0"/>
              <a:t> </a:t>
            </a:r>
            <a:r>
              <a:rPr lang="en-GB" sz="1000" dirty="0" err="1"/>
              <a:t>nyere</a:t>
            </a:r>
            <a:r>
              <a:rPr lang="en-GB" sz="1000" dirty="0"/>
              <a:t> </a:t>
            </a:r>
            <a:r>
              <a:rPr lang="en-GB" sz="1000" dirty="0" err="1"/>
              <a:t>oplevelse</a:t>
            </a:r>
            <a:r>
              <a:rPr lang="en-GB" sz="1000" dirty="0"/>
              <a:t>, var du </a:t>
            </a:r>
            <a:r>
              <a:rPr lang="en-GB" sz="1000" dirty="0" err="1"/>
              <a:t>så</a:t>
            </a:r>
            <a:r>
              <a:rPr lang="en-GB" sz="1000" dirty="0"/>
              <a:t> </a:t>
            </a:r>
            <a:r>
              <a:rPr lang="en-GB" sz="1000" dirty="0" err="1"/>
              <a:t>sammen</a:t>
            </a:r>
            <a:r>
              <a:rPr lang="en-GB" sz="1000" dirty="0"/>
              <a:t> med </a:t>
            </a:r>
            <a:r>
              <a:rPr lang="en-GB" sz="1000" dirty="0" err="1"/>
              <a:t>andre</a:t>
            </a:r>
            <a:r>
              <a:rPr lang="en-GB" sz="1000" dirty="0"/>
              <a:t>, </a:t>
            </a:r>
            <a:r>
              <a:rPr lang="en-GB" sz="1000" dirty="0" err="1"/>
              <a:t>hvis</a:t>
            </a:r>
            <a:r>
              <a:rPr lang="en-GB" sz="1000" dirty="0"/>
              <a:t> ‘</a:t>
            </a:r>
            <a:r>
              <a:rPr lang="en-GB" sz="1000" dirty="0" err="1"/>
              <a:t>naturdannelse</a:t>
            </a:r>
            <a:r>
              <a:rPr lang="en-GB" sz="1000" dirty="0"/>
              <a:t>’ </a:t>
            </a:r>
            <a:r>
              <a:rPr lang="en-GB" sz="1000" dirty="0" err="1"/>
              <a:t>påvirkede</a:t>
            </a:r>
            <a:r>
              <a:rPr lang="en-GB" sz="1000" dirty="0"/>
              <a:t> dig?</a:t>
            </a:r>
          </a:p>
          <a:p>
            <a:pPr marL="177742" indent="-177742">
              <a:buFontTx/>
              <a:buChar char="-"/>
            </a:pPr>
            <a:r>
              <a:rPr lang="da-DK" sz="1000" dirty="0">
                <a:latin typeface="Mulish" pitchFamily="2" charset="0"/>
                <a:ea typeface="Calibri" panose="020F0502020204030204" pitchFamily="34" charset="0"/>
                <a:cs typeface="Times New Roman" panose="02020603050405020304" pitchFamily="18" charset="0"/>
              </a:rPr>
              <a:t>Og tænk over: hvad er dit eget forhold til naturen, dit natursyn. Hvad tager du med ind i aktiviteterne med børnene af egne erfaringer, viden, følelser og natursyn eller etik? </a:t>
            </a:r>
            <a:endParaRPr lang="da-DK" sz="1000" dirty="0">
              <a:latin typeface="Calibri" panose="020F0502020204030204" pitchFamily="34" charset="0"/>
              <a:ea typeface="Calibri" panose="020F0502020204030204" pitchFamily="34" charset="0"/>
              <a:cs typeface="Times New Roman" panose="02020603050405020304" pitchFamily="18" charset="0"/>
            </a:endParaRPr>
          </a:p>
          <a:p>
            <a:endParaRPr lang="en-GB" sz="1000" dirty="0"/>
          </a:p>
          <a:p>
            <a:r>
              <a:rPr lang="en-GB" sz="1000" dirty="0" err="1"/>
              <a:t>Mht</a:t>
            </a:r>
            <a:r>
              <a:rPr lang="en-GB" sz="1000" dirty="0"/>
              <a:t>. Rammer og </a:t>
            </a:r>
            <a:r>
              <a:rPr lang="en-GB" sz="1000" dirty="0" err="1"/>
              <a:t>steder</a:t>
            </a:r>
            <a:r>
              <a:rPr lang="en-GB" sz="1000" dirty="0"/>
              <a:t>:</a:t>
            </a:r>
          </a:p>
          <a:p>
            <a:r>
              <a:rPr lang="en-GB" sz="1000" dirty="0"/>
              <a:t>Mange </a:t>
            </a:r>
            <a:r>
              <a:rPr lang="en-GB" sz="1000" dirty="0" err="1"/>
              <a:t>undersøgelser</a:t>
            </a:r>
            <a:r>
              <a:rPr lang="en-GB" sz="1000" dirty="0"/>
              <a:t>, d</a:t>
            </a:r>
            <a:r>
              <a:rPr lang="en-GB" sz="1000" b="0" dirty="0"/>
              <a:t>er </a:t>
            </a:r>
            <a:r>
              <a:rPr lang="en-GB" sz="1000" b="0" dirty="0" err="1"/>
              <a:t>viser</a:t>
            </a:r>
            <a:r>
              <a:rPr lang="en-GB" sz="1000" b="0" dirty="0"/>
              <a:t> at </a:t>
            </a:r>
            <a:r>
              <a:rPr lang="en-GB" sz="1000" b="0" dirty="0" err="1"/>
              <a:t>rammerne</a:t>
            </a:r>
            <a:r>
              <a:rPr lang="en-GB" sz="1000" b="0" dirty="0"/>
              <a:t> </a:t>
            </a:r>
            <a:r>
              <a:rPr lang="en-GB" sz="1000" b="0" dirty="0" err="1"/>
              <a:t>ikke</a:t>
            </a:r>
            <a:r>
              <a:rPr lang="en-GB" sz="1000" b="0" dirty="0"/>
              <a:t> er </a:t>
            </a:r>
            <a:r>
              <a:rPr lang="en-GB" sz="1000" b="0" dirty="0" err="1"/>
              <a:t>ligegyldige</a:t>
            </a:r>
            <a:r>
              <a:rPr lang="en-GB" sz="1000" b="0" dirty="0"/>
              <a:t>; det </a:t>
            </a:r>
            <a:r>
              <a:rPr lang="en-GB" sz="1000" b="0" dirty="0" err="1"/>
              <a:t>gælder</a:t>
            </a:r>
            <a:r>
              <a:rPr lang="en-GB" sz="1000" b="0" dirty="0"/>
              <a:t> </a:t>
            </a:r>
            <a:r>
              <a:rPr lang="en-GB" sz="1000" b="0" dirty="0" err="1"/>
              <a:t>også</a:t>
            </a:r>
            <a:r>
              <a:rPr lang="en-GB" sz="1000" b="0" dirty="0"/>
              <a:t> </a:t>
            </a:r>
            <a:r>
              <a:rPr lang="en-GB" sz="1000" b="0" dirty="0" err="1"/>
              <a:t>skolegårde</a:t>
            </a:r>
            <a:r>
              <a:rPr lang="en-GB" sz="1000" b="0" dirty="0"/>
              <a:t>, </a:t>
            </a:r>
            <a:r>
              <a:rPr lang="en-GB" sz="1000" b="0" dirty="0" err="1"/>
              <a:t>legepladser</a:t>
            </a:r>
            <a:r>
              <a:rPr lang="en-GB" sz="1000" b="0" dirty="0"/>
              <a:t>, </a:t>
            </a:r>
            <a:r>
              <a:rPr lang="en-GB" sz="1000" b="0" dirty="0" err="1"/>
              <a:t>nærhed</a:t>
            </a:r>
            <a:r>
              <a:rPr lang="en-GB" sz="1000" b="0" dirty="0"/>
              <a:t> til </a:t>
            </a:r>
            <a:r>
              <a:rPr lang="en-GB" sz="1000" b="0" dirty="0" err="1"/>
              <a:t>større</a:t>
            </a:r>
            <a:r>
              <a:rPr lang="en-GB" sz="1000" b="0" dirty="0"/>
              <a:t> </a:t>
            </a:r>
            <a:r>
              <a:rPr lang="en-GB" sz="1000" b="0" dirty="0" err="1"/>
              <a:t>natur</a:t>
            </a:r>
            <a:r>
              <a:rPr lang="en-GB" sz="1000" b="0" dirty="0"/>
              <a:t> </a:t>
            </a:r>
            <a:r>
              <a:rPr lang="en-GB" sz="1000" b="0" dirty="0" err="1"/>
              <a:t>fra</a:t>
            </a:r>
            <a:r>
              <a:rPr lang="en-GB" sz="1000" b="0" dirty="0"/>
              <a:t> </a:t>
            </a:r>
            <a:r>
              <a:rPr lang="en-GB" sz="1000" b="0" dirty="0" err="1"/>
              <a:t>skole</a:t>
            </a:r>
            <a:r>
              <a:rPr lang="en-GB" sz="1000" b="0" dirty="0"/>
              <a:t> </a:t>
            </a:r>
            <a:r>
              <a:rPr lang="en-GB" sz="1000" b="0" dirty="0" err="1"/>
              <a:t>eller</a:t>
            </a:r>
            <a:r>
              <a:rPr lang="en-GB" sz="1000" b="0" dirty="0"/>
              <a:t> </a:t>
            </a:r>
            <a:r>
              <a:rPr lang="en-GB" sz="1000" b="0" dirty="0" err="1"/>
              <a:t>dagtilbud</a:t>
            </a:r>
            <a:endParaRPr lang="en-GB" sz="1000" b="0" dirty="0"/>
          </a:p>
          <a:p>
            <a:pPr marL="177742" indent="-177742">
              <a:buFontTx/>
              <a:buChar char="-"/>
            </a:pPr>
            <a:r>
              <a:rPr lang="da-DK" sz="1000" b="0" dirty="0"/>
              <a:t>Tænk på jeres oplevelse igen: Jeg gætter på at den ikke foregik i en asfalteret skolegård. </a:t>
            </a:r>
          </a:p>
          <a:p>
            <a:pPr marL="177742" indent="-177742">
              <a:buFontTx/>
              <a:buChar char="-"/>
            </a:pPr>
            <a:r>
              <a:rPr lang="da-DK" sz="1000" b="0" dirty="0"/>
              <a:t>Tænk på hvilke rammer I har til rådighed eller kunne opsøge/bruge</a:t>
            </a:r>
          </a:p>
          <a:p>
            <a:pPr marL="177742" indent="-177742">
              <a:buFontTx/>
              <a:buChar char="-"/>
            </a:pPr>
            <a:endParaRPr lang="da-DK" sz="1000" b="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Pladsholder til slidenummer 3"/>
          <p:cNvSpPr>
            <a:spLocks noGrp="1"/>
          </p:cNvSpPr>
          <p:nvPr>
            <p:ph type="sldNum" sz="quarter" idx="5"/>
          </p:nvPr>
        </p:nvSpPr>
        <p:spPr/>
        <p:txBody>
          <a:bodyPr/>
          <a:lstStyle/>
          <a:p>
            <a:pPr marL="0" marR="0" lvl="0" indent="0" algn="r" defTabSz="947958" rtl="0" eaLnBrk="1" fontAlgn="auto" latinLnBrk="0" hangingPunct="1">
              <a:lnSpc>
                <a:spcPct val="100000"/>
              </a:lnSpc>
              <a:spcBef>
                <a:spcPts val="0"/>
              </a:spcBef>
              <a:spcAft>
                <a:spcPts val="0"/>
              </a:spcAft>
              <a:buClrTx/>
              <a:buSzTx/>
              <a:buFontTx/>
              <a:buNone/>
              <a:tabLst/>
              <a:defRPr/>
            </a:pPr>
            <a:fld id="{EF07DFB9-C946-4047-828F-D90750D5A95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7958"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6930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F07DFB9-C946-4047-828F-D90750D5A955}" type="slidenum">
              <a:rPr lang="en-US" smtClean="0"/>
              <a:t>28</a:t>
            </a:fld>
            <a:endParaRPr lang="en-US" dirty="0"/>
          </a:p>
        </p:txBody>
      </p:sp>
    </p:spTree>
    <p:extLst>
      <p:ext uri="{BB962C8B-B14F-4D97-AF65-F5344CB8AC3E}">
        <p14:creationId xmlns:p14="http://schemas.microsoft.com/office/powerpoint/2010/main" val="42128157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Forslag til arbejdet med de ni praksiseksempler. </a:t>
            </a:r>
          </a:p>
          <a:p>
            <a:endParaRPr lang="da-DK" dirty="0"/>
          </a:p>
          <a:p>
            <a:pPr marL="0" indent="0">
              <a:buFontTx/>
              <a:buNone/>
            </a:pPr>
            <a:r>
              <a:rPr lang="da-DK" sz="1200" b="0" dirty="0">
                <a:latin typeface="Calibri" panose="020F0502020204030204" pitchFamily="34" charset="0"/>
                <a:ea typeface="Calibri" panose="020F0502020204030204" pitchFamily="34" charset="0"/>
                <a:cs typeface="Times New Roman" panose="02020603050405020304" pitchFamily="18" charset="0"/>
              </a:rPr>
              <a:t>Forslag til arbejdet med praksiseksemplerne: </a:t>
            </a:r>
          </a:p>
          <a:p>
            <a:pPr marL="171450" indent="-171450">
              <a:buFont typeface="Arial" panose="020B0604020202020204" pitchFamily="34" charset="0"/>
              <a:buChar char="•"/>
            </a:pPr>
            <a:r>
              <a:rPr lang="da-DK" sz="1200" b="0" dirty="0">
                <a:latin typeface="Calibri" panose="020F0502020204030204" pitchFamily="34" charset="0"/>
                <a:ea typeface="Calibri" panose="020F0502020204030204" pitchFamily="34" charset="0"/>
                <a:cs typeface="Times New Roman" panose="02020603050405020304" pitchFamily="18" charset="0"/>
              </a:rPr>
              <a:t>Inddel de studerende i grupper og dyk ned i hver </a:t>
            </a:r>
          </a:p>
          <a:p>
            <a:endParaRPr lang="da-DK" dirty="0"/>
          </a:p>
        </p:txBody>
      </p:sp>
      <p:sp>
        <p:nvSpPr>
          <p:cNvPr id="4" name="Pladsholder til slidenummer 3"/>
          <p:cNvSpPr>
            <a:spLocks noGrp="1"/>
          </p:cNvSpPr>
          <p:nvPr>
            <p:ph type="sldNum" sz="quarter" idx="5"/>
          </p:nvPr>
        </p:nvSpPr>
        <p:spPr/>
        <p:txBody>
          <a:bodyPr/>
          <a:lstStyle/>
          <a:p>
            <a:fld id="{EF07DFB9-C946-4047-828F-D90750D5A955}" type="slidenum">
              <a:rPr lang="en-US" smtClean="0"/>
              <a:t>29</a:t>
            </a:fld>
            <a:endParaRPr lang="en-US" dirty="0"/>
          </a:p>
        </p:txBody>
      </p:sp>
    </p:spTree>
    <p:extLst>
      <p:ext uri="{BB962C8B-B14F-4D97-AF65-F5344CB8AC3E}">
        <p14:creationId xmlns:p14="http://schemas.microsoft.com/office/powerpoint/2010/main" val="2481594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b="1" dirty="0">
                <a:effectLst/>
                <a:latin typeface="+mj-lt"/>
                <a:ea typeface="Calibri" panose="020F0502020204030204" pitchFamily="34" charset="0"/>
                <a:cs typeface="Calibri" panose="020F0502020204030204" pitchFamily="34" charset="0"/>
              </a:rPr>
              <a:t>Forudgående refleksion 1</a:t>
            </a:r>
          </a:p>
          <a:p>
            <a:pPr>
              <a:lnSpc>
                <a:spcPct val="107000"/>
              </a:lnSpc>
              <a:spcAft>
                <a:spcPts val="800"/>
              </a:spcAft>
            </a:pPr>
            <a:endParaRPr lang="da-DK"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Times New Roman" panose="02020603050405020304" pitchFamily="18" charset="0"/>
                <a:ea typeface="Calibri" panose="020F0502020204030204" pitchFamily="34" charset="0"/>
                <a:cs typeface="Times New Roman" panose="02020603050405020304" pitchFamily="18" charset="0"/>
              </a:rPr>
              <a:t>Opgave: Tal sammen to og to om jeres oplevelser. Er der nogle ligheder/forskelle – skriv dem ned.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a-DK"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Times New Roman" panose="02020603050405020304" pitchFamily="18" charset="0"/>
                <a:ea typeface="Calibri" panose="020F0502020204030204" pitchFamily="34" charset="0"/>
                <a:cs typeface="Times New Roman" panose="02020603050405020304" pitchFamily="18" charset="0"/>
              </a:rPr>
              <a:t>Overvejelse: Hvorfor tror I, at I har lige præcis de ligheder og forskelle?</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a-DK"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Times New Roman" panose="02020603050405020304" pitchFamily="18" charset="0"/>
                <a:ea typeface="Calibri" panose="020F0502020204030204" pitchFamily="34" charset="0"/>
                <a:cs typeface="Times New Roman" panose="02020603050405020304" pitchFamily="18" charset="0"/>
              </a:rPr>
              <a:t>Oplevelserne kan senere bruges, når der skal tilrettelægges undervisning</a:t>
            </a:r>
            <a:r>
              <a:rPr lang="da-DK" sz="1800" dirty="0">
                <a:effectLst/>
                <a:latin typeface="Mulish" pitchFamily="2" charset="0"/>
                <a:ea typeface="Calibri" panose="020F0502020204030204" pitchFamily="34" charset="0"/>
                <a:cs typeface="Times New Roman" panose="02020603050405020304" pitchFamily="18" charset="0"/>
              </a:rPr>
              <a:t>, der medtænker naturdannelse</a:t>
            </a:r>
            <a:r>
              <a:rPr lang="da-DK" sz="1800" dirty="0">
                <a:effectLst/>
                <a:latin typeface="Times New Roman" panose="02020603050405020304" pitchFamily="18" charset="0"/>
                <a:ea typeface="Calibri" panose="020F0502020204030204" pitchFamily="34" charset="0"/>
                <a:cs typeface="Times New Roman" panose="02020603050405020304" pitchFamily="18" charset="0"/>
              </a:rPr>
              <a:t> med de fem elementer.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EF07DFB9-C946-4047-828F-D90750D5A955}" type="slidenum">
              <a:rPr lang="en-US" smtClean="0"/>
              <a:t>3</a:t>
            </a:fld>
            <a:endParaRPr lang="en-US" dirty="0"/>
          </a:p>
        </p:txBody>
      </p:sp>
    </p:spTree>
    <p:extLst>
      <p:ext uri="{BB962C8B-B14F-4D97-AF65-F5344CB8AC3E}">
        <p14:creationId xmlns:p14="http://schemas.microsoft.com/office/powerpoint/2010/main" val="866802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b="1" dirty="0">
                <a:effectLst/>
                <a:latin typeface="Times New Roman" panose="02020603050405020304" pitchFamily="18" charset="0"/>
                <a:ea typeface="Calibri" panose="020F0502020204030204" pitchFamily="34" charset="0"/>
                <a:cs typeface="Times New Roman" panose="02020603050405020304" pitchFamily="18" charset="0"/>
              </a:rPr>
              <a:t>De studerendes arbejde med naturdannelse</a:t>
            </a:r>
          </a:p>
          <a:p>
            <a:pPr>
              <a:lnSpc>
                <a:spcPct val="107000"/>
              </a:lnSpc>
              <a:spcAft>
                <a:spcPts val="800"/>
              </a:spcAft>
            </a:pPr>
            <a:r>
              <a:rPr lang="da-DK" sz="180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dsholder til slidenummer 3"/>
          <p:cNvSpPr>
            <a:spLocks noGrp="1"/>
          </p:cNvSpPr>
          <p:nvPr>
            <p:ph type="sldNum" sz="quarter" idx="5"/>
          </p:nvPr>
        </p:nvSpPr>
        <p:spPr/>
        <p:txBody>
          <a:bodyPr/>
          <a:lstStyle/>
          <a:p>
            <a:fld id="{EF07DFB9-C946-4047-828F-D90750D5A955}" type="slidenum">
              <a:rPr lang="en-US" smtClean="0"/>
              <a:t>30</a:t>
            </a:fld>
            <a:endParaRPr lang="en-US" dirty="0"/>
          </a:p>
        </p:txBody>
      </p:sp>
    </p:spTree>
    <p:extLst>
      <p:ext uri="{BB962C8B-B14F-4D97-AF65-F5344CB8AC3E}">
        <p14:creationId xmlns:p14="http://schemas.microsoft.com/office/powerpoint/2010/main" val="4024229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dirty="0"/>
              <a:t>De studerendes arbejde med naturdannelse – forslag 1</a:t>
            </a:r>
          </a:p>
          <a:p>
            <a:pPr marL="0" indent="0">
              <a:lnSpc>
                <a:spcPct val="107000"/>
              </a:lnSpc>
              <a:spcAft>
                <a:spcPts val="800"/>
              </a:spcAft>
              <a:buNone/>
            </a:pPr>
            <a:endParaRPr lang="da-DK" sz="1200" b="1" dirty="0">
              <a:effectLst/>
              <a:latin typeface="+mn-lt"/>
              <a:ea typeface="+mn-ea"/>
              <a:cs typeface="+mn-cs"/>
            </a:endParaRPr>
          </a:p>
          <a:p>
            <a:pPr marL="0" indent="0">
              <a:lnSpc>
                <a:spcPct val="107000"/>
              </a:lnSpc>
              <a:spcAft>
                <a:spcPts val="800"/>
              </a:spcAft>
              <a:buNone/>
            </a:pPr>
            <a:r>
              <a:rPr lang="da-DK" sz="1800" dirty="0">
                <a:effectLst/>
                <a:latin typeface="Mulish" pitchFamily="2" charset="0"/>
                <a:ea typeface="Calibri" panose="020F0502020204030204" pitchFamily="34" charset="0"/>
                <a:cs typeface="Times New Roman" panose="02020603050405020304" pitchFamily="18" charset="0"/>
              </a:rPr>
              <a:t>Fokusér på et eller flere af praksiseksemplerne om skolebørn i Friluftsrådets praksispublikationen, ”Børns Naturdannelse – Inspiration fra 9 eksempler i praksis”. Læs for eksempel beskrivelsen af eksemplet i publikationen og se den tilhørende film. Alternativ: De studerende gennemfører selv et praksisforløb i naturen – planlagt af underviseren, af hinanden eller af eksterne aktører (fx i eksterne læringsmiljøer).</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7DFB9-C946-4047-828F-D90750D5A9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82802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dirty="0"/>
              <a:t>De studerendes arbejde med naturdannelse – forslag 1</a:t>
            </a:r>
          </a:p>
          <a:p>
            <a:endParaRPr lang="da-DK" sz="1200" b="1" dirty="0"/>
          </a:p>
          <a:p>
            <a:pPr>
              <a:lnSpc>
                <a:spcPct val="107000"/>
              </a:lnSpc>
              <a:spcAft>
                <a:spcPts val="800"/>
              </a:spcAft>
            </a:pPr>
            <a:r>
              <a:rPr lang="da-DK" sz="1800" dirty="0">
                <a:effectLst/>
                <a:latin typeface="Mulish" pitchFamily="2" charset="0"/>
                <a:ea typeface="Calibri" panose="020F0502020204030204" pitchFamily="34" charset="0"/>
                <a:cs typeface="Times New Roman" panose="02020603050405020304" pitchFamily="18" charset="0"/>
              </a:rPr>
              <a:t>Fokusér på et eller flere af praksiseksemplerne om skolebørn i Friluftsrådets praksispublikationen, ”Børns Naturdannelse – Inspiration fra 9 eksempler i praksis”. Læs for eksempel beskrivelsen af eksemplet i publikationen og se den tilhørende film. Alternativ: De studerende gennemfører selv et praksisforløb i naturen – planlagt af underviseren, af hinanden eller af eksterne aktører (fx i eksterne læringsmiljøer).</a:t>
            </a:r>
            <a:endParaRPr lang="da-DK" sz="1200" dirty="0">
              <a:effectLst/>
              <a:latin typeface="Mulish" pitchFamily="2" charset="0"/>
              <a:ea typeface="Calibri" panose="020F0502020204030204" pitchFamily="34" charset="0"/>
              <a:cs typeface="Times New Roman" panose="02020603050405020304" pitchFamily="18" charset="0"/>
            </a:endParaRPr>
          </a:p>
        </p:txBody>
      </p:sp>
      <p:sp>
        <p:nvSpPr>
          <p:cNvPr id="4" name="Pladsholder til slidenummer 3"/>
          <p:cNvSpPr>
            <a:spLocks noGrp="1"/>
          </p:cNvSpPr>
          <p:nvPr>
            <p:ph type="sldNum" sz="quarter" idx="5"/>
          </p:nvPr>
        </p:nvSpPr>
        <p:spPr/>
        <p:txBody>
          <a:bodyPr/>
          <a:lstStyle/>
          <a:p>
            <a:fld id="{EF07DFB9-C946-4047-828F-D90750D5A955}" type="slidenum">
              <a:rPr lang="en-US" smtClean="0"/>
              <a:t>32</a:t>
            </a:fld>
            <a:endParaRPr lang="en-US" dirty="0"/>
          </a:p>
        </p:txBody>
      </p:sp>
    </p:spTree>
    <p:extLst>
      <p:ext uri="{BB962C8B-B14F-4D97-AF65-F5344CB8AC3E}">
        <p14:creationId xmlns:p14="http://schemas.microsoft.com/office/powerpoint/2010/main" val="7081180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De studerendes arbejde med naturdannelse – forslag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Mulish" pitchFamily="2" charset="0"/>
                <a:ea typeface="Calibri" panose="020F0502020204030204" pitchFamily="34" charset="0"/>
                <a:cs typeface="Times New Roman" panose="02020603050405020304" pitchFamily="18" charset="0"/>
              </a:rPr>
              <a:t>Fokusér på et praksiseksempel fra din egen hverdag eller praksis. Analyser hvordan de fem elementer kommer i spil? Hvordan kommer almen- og naturvidenskabelig didaktik til udtryk i den forbindelse? Hvordan er de forskellige elementer med til at fremme elevernes læring? Hvordan kan de forskellige elementer spille en rolle for børns almene dannelse?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latin typeface="Mulish"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Mulish" pitchFamily="2" charset="0"/>
                <a:ea typeface="Calibri" panose="020F0502020204030204" pitchFamily="34" charset="0"/>
                <a:cs typeface="Times New Roman" panose="02020603050405020304" pitchFamily="18" charset="0"/>
              </a:rPr>
              <a:t>Formålet med denne øvelse er, at de studerende får et indblik i, at de måske i forvejen har arbejdet med dele af elementerne fra naturdannelsesbegrebet. </a:t>
            </a:r>
            <a:endParaRPr lang="da-DK" sz="1000" dirty="0">
              <a:effectLst/>
              <a:latin typeface="Mulish"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0" dirty="0"/>
          </a:p>
          <a:p>
            <a:endParaRPr lang="da-DK" dirty="0"/>
          </a:p>
        </p:txBody>
      </p:sp>
      <p:sp>
        <p:nvSpPr>
          <p:cNvPr id="4" name="Pladsholder til slidenummer 3"/>
          <p:cNvSpPr>
            <a:spLocks noGrp="1"/>
          </p:cNvSpPr>
          <p:nvPr>
            <p:ph type="sldNum" sz="quarter" idx="5"/>
          </p:nvPr>
        </p:nvSpPr>
        <p:spPr/>
        <p:txBody>
          <a:bodyPr/>
          <a:lstStyle/>
          <a:p>
            <a:fld id="{EF07DFB9-C946-4047-828F-D90750D5A955}" type="slidenum">
              <a:rPr lang="en-US" smtClean="0"/>
              <a:t>33</a:t>
            </a:fld>
            <a:endParaRPr lang="en-US" dirty="0"/>
          </a:p>
        </p:txBody>
      </p:sp>
    </p:spTree>
    <p:extLst>
      <p:ext uri="{BB962C8B-B14F-4D97-AF65-F5344CB8AC3E}">
        <p14:creationId xmlns:p14="http://schemas.microsoft.com/office/powerpoint/2010/main" val="202555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b="1" dirty="0"/>
              <a:t>De studerendes arbejde med naturdannelse – forslag 3</a:t>
            </a:r>
          </a:p>
          <a:p>
            <a:pPr>
              <a:lnSpc>
                <a:spcPct val="107000"/>
              </a:lnSpc>
              <a:spcAft>
                <a:spcPts val="800"/>
              </a:spcAft>
            </a:pPr>
            <a:endParaRPr lang="da-DK" sz="1200" b="1" dirty="0">
              <a:effectLst/>
              <a:latin typeface="Mulish" pitchFamily="2" charset="0"/>
              <a:ea typeface="Calibri" panose="020F0502020204030204" pitchFamily="34" charset="0"/>
              <a:cs typeface="Times New Roman" panose="02020603050405020304" pitchFamily="18" charset="0"/>
            </a:endParaRPr>
          </a:p>
          <a:p>
            <a:pPr>
              <a:lnSpc>
                <a:spcPct val="107000"/>
              </a:lnSpc>
              <a:spcAft>
                <a:spcPts val="800"/>
              </a:spcAft>
            </a:pPr>
            <a:r>
              <a:rPr lang="da-DK" sz="1200" dirty="0">
                <a:effectLst/>
                <a:latin typeface="Mulish" pitchFamily="2" charset="0"/>
                <a:ea typeface="Calibri" panose="020F0502020204030204" pitchFamily="34" charset="0"/>
                <a:cs typeface="Times New Roman" panose="02020603050405020304" pitchFamily="18" charset="0"/>
              </a:rPr>
              <a:t>Brainstorm på konkrete naturdannende aktiviteter/situationer – med afsæt i de fem elementer.</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200" dirty="0">
                <a:effectLst/>
                <a:latin typeface="Mulish" pitchFamily="2" charset="0"/>
                <a:ea typeface="Calibri" panose="020F0502020204030204" pitchFamily="34" charset="0"/>
                <a:cs typeface="Times New Roman" panose="02020603050405020304" pitchFamily="18" charset="0"/>
              </a:rPr>
              <a:t>Beskriv for hver af de fem elementer helt konkrete emner/situationer/spørgsmål i forskellige undervisningsaktiviteter, som kan bringe det enkelte element i spil. Husk at en aktivitet/situation ofte vil rumme potentiale for stimulering af flere elementer på én gang. </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sz="1200" dirty="0">
              <a:effectLst/>
              <a:latin typeface="Mulish" pitchFamily="2" charset="0"/>
              <a:ea typeface="Calibri" panose="020F0502020204030204" pitchFamily="34" charset="0"/>
              <a:cs typeface="Times New Roman" panose="02020603050405020304" pitchFamily="18" charset="0"/>
            </a:endParaRPr>
          </a:p>
          <a:p>
            <a:r>
              <a:rPr lang="da-DK" sz="1200" dirty="0">
                <a:effectLst/>
                <a:latin typeface="Mulish" pitchFamily="2" charset="0"/>
                <a:ea typeface="Calibri" panose="020F0502020204030204" pitchFamily="34" charset="0"/>
                <a:cs typeface="Times New Roman" panose="02020603050405020304" pitchFamily="18" charset="0"/>
              </a:rPr>
              <a:t>Kan evt. laves som en fælles tavle/digital padlet, hvor de studerende skriver deres forslag ind under hver af de fem elementer.</a:t>
            </a:r>
            <a:endParaRPr lang="da-DK" dirty="0"/>
          </a:p>
        </p:txBody>
      </p:sp>
      <p:sp>
        <p:nvSpPr>
          <p:cNvPr id="4" name="Pladsholder til slidenummer 3"/>
          <p:cNvSpPr>
            <a:spLocks noGrp="1"/>
          </p:cNvSpPr>
          <p:nvPr>
            <p:ph type="sldNum" sz="quarter" idx="5"/>
          </p:nvPr>
        </p:nvSpPr>
        <p:spPr/>
        <p:txBody>
          <a:bodyPr/>
          <a:lstStyle/>
          <a:p>
            <a:fld id="{EF07DFB9-C946-4047-828F-D90750D5A955}" type="slidenum">
              <a:rPr lang="en-US" smtClean="0"/>
              <a:t>34</a:t>
            </a:fld>
            <a:endParaRPr lang="en-US" dirty="0"/>
          </a:p>
        </p:txBody>
      </p:sp>
    </p:spTree>
    <p:extLst>
      <p:ext uri="{BB962C8B-B14F-4D97-AF65-F5344CB8AC3E}">
        <p14:creationId xmlns:p14="http://schemas.microsoft.com/office/powerpoint/2010/main" val="24591133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000" b="1" dirty="0"/>
              <a:t>De studerendes arbejde med naturdannelse – forslag 4</a:t>
            </a:r>
          </a:p>
          <a:p>
            <a:pPr>
              <a:lnSpc>
                <a:spcPct val="107000"/>
              </a:lnSpc>
              <a:spcAft>
                <a:spcPts val="800"/>
              </a:spcAft>
            </a:pPr>
            <a:endParaRPr lang="da-DK" sz="1000" b="1" dirty="0">
              <a:effectLst/>
              <a:latin typeface="Mulish" pitchFamily="2" charset="0"/>
              <a:ea typeface="Calibri" panose="020F0502020204030204" pitchFamily="34" charset="0"/>
              <a:cs typeface="Times New Roman" panose="02020603050405020304" pitchFamily="18" charset="0"/>
            </a:endParaRPr>
          </a:p>
          <a:p>
            <a:pPr>
              <a:lnSpc>
                <a:spcPct val="107000"/>
              </a:lnSpc>
              <a:spcAft>
                <a:spcPts val="800"/>
              </a:spcAft>
            </a:pPr>
            <a:r>
              <a:rPr lang="da-DK" sz="1200" dirty="0">
                <a:effectLst/>
                <a:latin typeface="Mulish" pitchFamily="2" charset="0"/>
                <a:ea typeface="Calibri" panose="020F0502020204030204" pitchFamily="34" charset="0"/>
                <a:cs typeface="Times New Roman" panose="02020603050405020304" pitchFamily="18" charset="0"/>
              </a:rPr>
              <a:t>Tilrettelæggelse af undervisning</a:t>
            </a:r>
          </a:p>
        </p:txBody>
      </p:sp>
      <p:sp>
        <p:nvSpPr>
          <p:cNvPr id="4" name="Pladsholder til slidenummer 3"/>
          <p:cNvSpPr>
            <a:spLocks noGrp="1"/>
          </p:cNvSpPr>
          <p:nvPr>
            <p:ph type="sldNum" sz="quarter" idx="5"/>
          </p:nvPr>
        </p:nvSpPr>
        <p:spPr/>
        <p:txBody>
          <a:bodyPr/>
          <a:lstStyle/>
          <a:p>
            <a:fld id="{EF07DFB9-C946-4047-828F-D90750D5A955}" type="slidenum">
              <a:rPr lang="en-US" smtClean="0"/>
              <a:t>35</a:t>
            </a:fld>
            <a:endParaRPr lang="en-US" dirty="0"/>
          </a:p>
        </p:txBody>
      </p:sp>
    </p:spTree>
    <p:extLst>
      <p:ext uri="{BB962C8B-B14F-4D97-AF65-F5344CB8AC3E}">
        <p14:creationId xmlns:p14="http://schemas.microsoft.com/office/powerpoint/2010/main" val="41680321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b="1" dirty="0">
                <a:effectLst/>
                <a:latin typeface="Mulish" pitchFamily="2" charset="0"/>
                <a:ea typeface="Calibri" panose="020F0502020204030204" pitchFamily="34" charset="0"/>
                <a:cs typeface="Times New Roman" panose="02020603050405020304" pitchFamily="18" charset="0"/>
              </a:rPr>
              <a:t>Efterfølgende refleksion</a:t>
            </a:r>
          </a:p>
          <a:p>
            <a:pPr>
              <a:lnSpc>
                <a:spcPct val="107000"/>
              </a:lnSpc>
              <a:spcAft>
                <a:spcPts val="800"/>
              </a:spcAft>
            </a:pPr>
            <a:endParaRPr lang="da-DK" sz="1800" dirty="0">
              <a:effectLst/>
              <a:latin typeface="Mulish" pitchFamily="2"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Mulish" pitchFamily="2" charset="0"/>
                <a:ea typeface="Calibri" panose="020F0502020204030204" pitchFamily="34" charset="0"/>
                <a:cs typeface="Times New Roman" panose="02020603050405020304" pitchFamily="18" charset="0"/>
              </a:rPr>
              <a:t>Afsluttende refleksion over naturdannelsesbegrebet, de enkelte elementer, udarbejdet forløb og fremtidig praksis, samt perspektivering til anden teori og egen læring. </a:t>
            </a:r>
          </a:p>
          <a:p>
            <a:pPr>
              <a:lnSpc>
                <a:spcPct val="107000"/>
              </a:lnSpc>
              <a:spcAft>
                <a:spcPts val="800"/>
              </a:spcAft>
            </a:pPr>
            <a:endParaRPr lang="da-DK" sz="1800" dirty="0">
              <a:effectLst/>
              <a:latin typeface="Mulish" pitchFamily="2"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Mulish" pitchFamily="2" charset="0"/>
                <a:ea typeface="Calibri" panose="020F0502020204030204" pitchFamily="34" charset="0"/>
                <a:cs typeface="Times New Roman" panose="02020603050405020304" pitchFamily="18" charset="0"/>
              </a:rPr>
              <a:t>Forslag til refleksionsspørgsmål.</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Mulish" pitchFamily="2" charset="0"/>
                <a:ea typeface="Calibri" panose="020F0502020204030204" pitchFamily="34" charset="0"/>
                <a:cs typeface="Times New Roman" panose="02020603050405020304" pitchFamily="18" charset="0"/>
              </a:rPr>
              <a:t> </a:t>
            </a:r>
          </a:p>
          <a:p>
            <a:pPr>
              <a:lnSpc>
                <a:spcPct val="107000"/>
              </a:lnSpc>
              <a:spcAft>
                <a:spcPts val="8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dsholder til slidenummer 3"/>
          <p:cNvSpPr>
            <a:spLocks noGrp="1"/>
          </p:cNvSpPr>
          <p:nvPr>
            <p:ph type="sldNum" sz="quarter" idx="5"/>
          </p:nvPr>
        </p:nvSpPr>
        <p:spPr/>
        <p:txBody>
          <a:bodyPr/>
          <a:lstStyle/>
          <a:p>
            <a:fld id="{EF07DFB9-C946-4047-828F-D90750D5A955}" type="slidenum">
              <a:rPr lang="en-US" smtClean="0"/>
              <a:t>36</a:t>
            </a:fld>
            <a:endParaRPr lang="en-US" dirty="0"/>
          </a:p>
        </p:txBody>
      </p:sp>
    </p:spTree>
    <p:extLst>
      <p:ext uri="{BB962C8B-B14F-4D97-AF65-F5344CB8AC3E}">
        <p14:creationId xmlns:p14="http://schemas.microsoft.com/office/powerpoint/2010/main" val="25887211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b="1" dirty="0">
                <a:effectLst/>
                <a:latin typeface="Mulish" pitchFamily="2" charset="0"/>
                <a:ea typeface="Calibri" panose="020F0502020204030204" pitchFamily="34" charset="0"/>
                <a:cs typeface="Times New Roman" panose="02020603050405020304" pitchFamily="18" charset="0"/>
              </a:rPr>
              <a:t>Efterfølgende refleksion</a:t>
            </a:r>
          </a:p>
          <a:p>
            <a:pPr>
              <a:lnSpc>
                <a:spcPct val="107000"/>
              </a:lnSpc>
              <a:spcAft>
                <a:spcPts val="800"/>
              </a:spcAft>
            </a:pPr>
            <a:endParaRPr lang="da-DK" sz="1800" dirty="0">
              <a:effectLst/>
              <a:latin typeface="Mulish" pitchFamily="2"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Mulish" pitchFamily="2" charset="0"/>
                <a:ea typeface="Calibri" panose="020F0502020204030204" pitchFamily="34" charset="0"/>
                <a:cs typeface="Times New Roman" panose="02020603050405020304" pitchFamily="18" charset="0"/>
              </a:rPr>
              <a:t>Afsluttende refleksion over naturdannelsesbegrebet, de enkelte elementer, udarbejdet forløb og fremtidig praksis, samt perspektivering til anden teori og egen læring. </a:t>
            </a:r>
          </a:p>
          <a:p>
            <a:pPr>
              <a:lnSpc>
                <a:spcPct val="107000"/>
              </a:lnSpc>
              <a:spcAft>
                <a:spcPts val="800"/>
              </a:spcAft>
            </a:pPr>
            <a:endParaRPr lang="da-DK" sz="1800" dirty="0">
              <a:effectLst/>
              <a:latin typeface="Mulish" pitchFamily="2"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Mulish" pitchFamily="2" charset="0"/>
                <a:ea typeface="Calibri" panose="020F0502020204030204" pitchFamily="34" charset="0"/>
                <a:cs typeface="Times New Roman" panose="02020603050405020304" pitchFamily="18" charset="0"/>
              </a:rPr>
              <a:t>Forslag til refleksionsspørgsmål.</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dsholder til slidenummer 3"/>
          <p:cNvSpPr>
            <a:spLocks noGrp="1"/>
          </p:cNvSpPr>
          <p:nvPr>
            <p:ph type="sldNum" sz="quarter" idx="5"/>
          </p:nvPr>
        </p:nvSpPr>
        <p:spPr/>
        <p:txBody>
          <a:bodyPr/>
          <a:lstStyle/>
          <a:p>
            <a:fld id="{EF07DFB9-C946-4047-828F-D90750D5A955}" type="slidenum">
              <a:rPr lang="en-US" smtClean="0"/>
              <a:t>37</a:t>
            </a:fld>
            <a:endParaRPr lang="en-US" dirty="0"/>
          </a:p>
        </p:txBody>
      </p:sp>
    </p:spTree>
    <p:extLst>
      <p:ext uri="{BB962C8B-B14F-4D97-AF65-F5344CB8AC3E}">
        <p14:creationId xmlns:p14="http://schemas.microsoft.com/office/powerpoint/2010/main" val="32770815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b="1" dirty="0">
                <a:effectLst/>
                <a:latin typeface="Mulish" pitchFamily="2" charset="0"/>
                <a:ea typeface="Calibri" panose="020F0502020204030204" pitchFamily="34" charset="0"/>
                <a:cs typeface="Times New Roman" panose="02020603050405020304" pitchFamily="18" charset="0"/>
              </a:rPr>
              <a:t>Efterfølgende refleksion</a:t>
            </a:r>
          </a:p>
          <a:p>
            <a:pPr>
              <a:lnSpc>
                <a:spcPct val="107000"/>
              </a:lnSpc>
              <a:spcAft>
                <a:spcPts val="800"/>
              </a:spcAft>
            </a:pPr>
            <a:endParaRPr lang="da-DK" sz="1800" dirty="0">
              <a:effectLst/>
              <a:latin typeface="Mulish" pitchFamily="2"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Mulish" pitchFamily="2" charset="0"/>
                <a:ea typeface="Calibri" panose="020F0502020204030204" pitchFamily="34" charset="0"/>
                <a:cs typeface="Times New Roman" panose="02020603050405020304" pitchFamily="18" charset="0"/>
              </a:rPr>
              <a:t>Afsluttende refleksion over naturdannelsesbegrebet, de enkelte elementer, udarbejdet forløb og fremtidig praksis, samt perspektivering til anden teori og egen læring. </a:t>
            </a:r>
          </a:p>
          <a:p>
            <a:pPr>
              <a:lnSpc>
                <a:spcPct val="107000"/>
              </a:lnSpc>
              <a:spcAft>
                <a:spcPts val="800"/>
              </a:spcAft>
            </a:pPr>
            <a:endParaRPr lang="da-DK" sz="1800" dirty="0">
              <a:effectLst/>
              <a:latin typeface="Mulish" pitchFamily="2"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Mulish" pitchFamily="2" charset="0"/>
                <a:ea typeface="Calibri" panose="020F0502020204030204" pitchFamily="34" charset="0"/>
                <a:cs typeface="Times New Roman" panose="02020603050405020304" pitchFamily="18" charset="0"/>
              </a:rPr>
              <a:t>Forslag til refleksionsspørgsmål.</a:t>
            </a:r>
          </a:p>
          <a:p>
            <a:pPr>
              <a:lnSpc>
                <a:spcPct val="107000"/>
              </a:lnSpc>
              <a:spcAft>
                <a:spcPts val="800"/>
              </a:spcAft>
            </a:pPr>
            <a:r>
              <a:rPr lang="da-DK" sz="1800" dirty="0">
                <a:effectLst/>
                <a:latin typeface="Mulish" pitchFamily="2" charset="0"/>
                <a:ea typeface="Calibri" panose="020F0502020204030204" pitchFamily="34" charset="0"/>
                <a:cs typeface="Times New Roman" panose="02020603050405020304" pitchFamily="18" charset="0"/>
              </a:rPr>
              <a: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Mht. ”</a:t>
            </a:r>
            <a:r>
              <a:rPr lang="da-DK" sz="1800" dirty="0">
                <a:effectLst/>
                <a:latin typeface="Mulish" pitchFamily="2" charset="0"/>
                <a:ea typeface="Calibri" panose="020F0502020204030204" pitchFamily="34" charset="0"/>
                <a:cs typeface="Times New Roman" panose="02020603050405020304" pitchFamily="18" charset="0"/>
              </a:rPr>
              <a:t>Hvordan er dit eget forhold til naturen og hvordan kan det påvirke de aktiviteter og forløb for eleverne, du vil lave som lærer?”: Husk at naturdannelse handler om meget mere end viden. Den voksnes bredere naturdannelse – lærerens erfaringer, følelser, etiske og materielle forhold – vil også præge aktiviteterne for børnene og kan på samme måde gøre en vigtig forskel for børnenes naturdannelse (Jf. ”Hvad kan vi uddrage om de andre faktorer, der påvirker naturdannelsen” i praksispublikationen)</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dsholder til slidenummer 3"/>
          <p:cNvSpPr>
            <a:spLocks noGrp="1"/>
          </p:cNvSpPr>
          <p:nvPr>
            <p:ph type="sldNum" sz="quarter" idx="5"/>
          </p:nvPr>
        </p:nvSpPr>
        <p:spPr/>
        <p:txBody>
          <a:bodyPr/>
          <a:lstStyle/>
          <a:p>
            <a:fld id="{EF07DFB9-C946-4047-828F-D90750D5A955}" type="slidenum">
              <a:rPr lang="en-US" smtClean="0"/>
              <a:t>38</a:t>
            </a:fld>
            <a:endParaRPr lang="en-US" dirty="0"/>
          </a:p>
        </p:txBody>
      </p:sp>
    </p:spTree>
    <p:extLst>
      <p:ext uri="{BB962C8B-B14F-4D97-AF65-F5344CB8AC3E}">
        <p14:creationId xmlns:p14="http://schemas.microsoft.com/office/powerpoint/2010/main" val="28349472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b="1" dirty="0">
                <a:effectLst/>
                <a:latin typeface="Mulish" pitchFamily="2" charset="0"/>
                <a:ea typeface="Calibri" panose="020F0502020204030204" pitchFamily="34" charset="0"/>
                <a:cs typeface="Times New Roman" panose="02020603050405020304" pitchFamily="18" charset="0"/>
              </a:rPr>
              <a:t>Efterfølgende refleksion</a:t>
            </a:r>
          </a:p>
          <a:p>
            <a:pPr>
              <a:lnSpc>
                <a:spcPct val="107000"/>
              </a:lnSpc>
              <a:spcAft>
                <a:spcPts val="800"/>
              </a:spcAft>
            </a:pPr>
            <a:endParaRPr lang="da-DK" sz="1800" dirty="0">
              <a:effectLst/>
              <a:latin typeface="Mulish" pitchFamily="2"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Mulish" pitchFamily="2" charset="0"/>
                <a:ea typeface="Calibri" panose="020F0502020204030204" pitchFamily="34" charset="0"/>
                <a:cs typeface="Times New Roman" panose="02020603050405020304" pitchFamily="18" charset="0"/>
              </a:rPr>
              <a:t>Afsluttende refleksion over naturdannelsesbegrebet, de enkelte elementer, udarbejdet forløb og fremtidig praksis, samt perspektivering til anden teori og egen læring.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da-DK" sz="1800" dirty="0">
                <a:effectLst/>
                <a:latin typeface="Calibri" panose="020F0502020204030204" pitchFamily="34" charset="0"/>
                <a:ea typeface="Calibri" panose="020F0502020204030204" pitchFamily="34" charset="0"/>
                <a:cs typeface="Times New Roman" panose="02020603050405020304" pitchFamily="18" charset="0"/>
              </a:rPr>
              <a:t>Forslag til refleksionsspørgsmål</a:t>
            </a:r>
          </a:p>
        </p:txBody>
      </p:sp>
      <p:sp>
        <p:nvSpPr>
          <p:cNvPr id="4" name="Pladsholder til slidenummer 3"/>
          <p:cNvSpPr>
            <a:spLocks noGrp="1"/>
          </p:cNvSpPr>
          <p:nvPr>
            <p:ph type="sldNum" sz="quarter" idx="5"/>
          </p:nvPr>
        </p:nvSpPr>
        <p:spPr/>
        <p:txBody>
          <a:bodyPr/>
          <a:lstStyle/>
          <a:p>
            <a:fld id="{EF07DFB9-C946-4047-828F-D90750D5A955}" type="slidenum">
              <a:rPr lang="en-US" smtClean="0"/>
              <a:t>39</a:t>
            </a:fld>
            <a:endParaRPr lang="en-US" dirty="0"/>
          </a:p>
        </p:txBody>
      </p:sp>
    </p:spTree>
    <p:extLst>
      <p:ext uri="{BB962C8B-B14F-4D97-AF65-F5344CB8AC3E}">
        <p14:creationId xmlns:p14="http://schemas.microsoft.com/office/powerpoint/2010/main" val="2037376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da-DK" sz="1800" b="1" dirty="0">
                <a:effectLst/>
                <a:latin typeface="+mj-lt"/>
                <a:ea typeface="Calibri" panose="020F0502020204030204" pitchFamily="34" charset="0"/>
                <a:cs typeface="Calibri" panose="020F0502020204030204" pitchFamily="34" charset="0"/>
              </a:rPr>
              <a:t>Forudgående refleksion 2</a:t>
            </a:r>
          </a:p>
          <a:p>
            <a:pPr>
              <a:lnSpc>
                <a:spcPct val="107000"/>
              </a:lnSpc>
              <a:spcAft>
                <a:spcPts val="800"/>
              </a:spcAft>
            </a:pPr>
            <a:endParaRPr lang="da-DK" sz="1800" dirty="0">
              <a:effectLst/>
              <a:latin typeface="Mulish" pitchFamily="2"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Mulish" pitchFamily="2" charset="0"/>
                <a:ea typeface="Calibri" panose="020F0502020204030204" pitchFamily="34" charset="0"/>
                <a:cs typeface="Times New Roman" panose="02020603050405020304" pitchFamily="18" charset="0"/>
              </a:rPr>
              <a:t>Samtale i mindre grupper – evt. vha. forskellige billeder af natur – eller i plenum</a:t>
            </a:r>
          </a:p>
          <a:p>
            <a:pPr>
              <a:lnSpc>
                <a:spcPct val="107000"/>
              </a:lnSpc>
              <a:spcAft>
                <a:spcPts val="8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r>
              <a:rPr lang="da-DK" sz="1800" b="0" dirty="0">
                <a:effectLst/>
                <a:latin typeface="Mulish" pitchFamily="2" charset="0"/>
                <a:ea typeface="Calibri" panose="020F0502020204030204" pitchFamily="34" charset="0"/>
                <a:cs typeface="Times New Roman" panose="02020603050405020304" pitchFamily="18" charset="0"/>
              </a:rPr>
              <a:t>Evt. supplerende spørgsmål: </a:t>
            </a:r>
            <a:r>
              <a:rPr lang="da-DK" sz="1800" b="0" i="1" dirty="0">
                <a:effectLst/>
                <a:latin typeface="Mulish" pitchFamily="2" charset="0"/>
                <a:ea typeface="Calibri" panose="020F0502020204030204" pitchFamily="34" charset="0"/>
                <a:cs typeface="Times New Roman" panose="02020603050405020304" pitchFamily="18" charset="0"/>
              </a:rPr>
              <a:t>Hvorfor tror I, at der er forskellige opfattelser af, hvad der er natur? </a:t>
            </a:r>
            <a:r>
              <a:rPr lang="da-DK" sz="1800" b="0" dirty="0"/>
              <a:t>[Dannelse diskuteres sandsynligvis ofte på andre tidspunkter i studiet]</a:t>
            </a:r>
            <a:endParaRPr lang="da-DK" sz="1800" b="0" dirty="0">
              <a:effectLst/>
              <a:latin typeface="Mulish" pitchFamily="2" charset="0"/>
              <a:ea typeface="Calibri" panose="020F0502020204030204" pitchFamily="34" charset="0"/>
              <a:cs typeface="Times New Roman" panose="02020603050405020304" pitchFamily="18" charset="0"/>
            </a:endParaRPr>
          </a:p>
          <a:p>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r>
              <a:rPr lang="da-DK" sz="1800" dirty="0">
                <a:effectLst/>
                <a:latin typeface="Calibri" panose="020F0502020204030204" pitchFamily="34" charset="0"/>
                <a:ea typeface="Calibri" panose="020F0502020204030204" pitchFamily="34" charset="0"/>
                <a:cs typeface="Times New Roman" panose="02020603050405020304" pitchFamily="18" charset="0"/>
              </a:rPr>
              <a:t>I forlængelse af ovenstående spørgsmål:</a:t>
            </a:r>
            <a:r>
              <a:rPr lang="da-DK" sz="1800" i="0" dirty="0">
                <a:effectLst/>
                <a:latin typeface="Calibri" panose="020F0502020204030204" pitchFamily="34" charset="0"/>
                <a:ea typeface="Calibri" panose="020F0502020204030204" pitchFamily="34" charset="0"/>
                <a:cs typeface="Times New Roman" panose="02020603050405020304" pitchFamily="18" charset="0"/>
              </a:rPr>
              <a:t> </a:t>
            </a:r>
            <a:r>
              <a:rPr lang="da-DK" sz="1800" i="1" dirty="0">
                <a:effectLst/>
                <a:latin typeface="Mulish" pitchFamily="2" charset="0"/>
                <a:ea typeface="Calibri" panose="020F0502020204030204" pitchFamily="34" charset="0"/>
                <a:cs typeface="Times New Roman" panose="02020603050405020304" pitchFamily="18" charset="0"/>
              </a:rPr>
              <a:t>Hvad tænker I, at et begreb som naturdannelse rummer og handler om?</a:t>
            </a:r>
          </a:p>
          <a:p>
            <a:endParaRPr lang="da-DK" sz="1800" dirty="0">
              <a:effectLst/>
              <a:latin typeface="Mulish" pitchFamily="2" charset="0"/>
              <a:ea typeface="Calibri" panose="020F0502020204030204" pitchFamily="34" charset="0"/>
              <a:cs typeface="Times New Roman" panose="02020603050405020304" pitchFamily="18" charset="0"/>
            </a:endParaRPr>
          </a:p>
          <a:p>
            <a:endParaRPr lang="en-DK" i="1" dirty="0"/>
          </a:p>
        </p:txBody>
      </p:sp>
      <p:sp>
        <p:nvSpPr>
          <p:cNvPr id="4" name="Slide Number Placeholder 3"/>
          <p:cNvSpPr>
            <a:spLocks noGrp="1"/>
          </p:cNvSpPr>
          <p:nvPr>
            <p:ph type="sldNum" sz="quarter" idx="5"/>
          </p:nvPr>
        </p:nvSpPr>
        <p:spPr/>
        <p:txBody>
          <a:bodyPr/>
          <a:lstStyle/>
          <a:p>
            <a:fld id="{EF07DFB9-C946-4047-828F-D90750D5A955}" type="slidenum">
              <a:rPr lang="en-US" smtClean="0"/>
              <a:t>4</a:t>
            </a:fld>
            <a:endParaRPr lang="en-US" dirty="0"/>
          </a:p>
        </p:txBody>
      </p:sp>
    </p:spTree>
    <p:extLst>
      <p:ext uri="{BB962C8B-B14F-4D97-AF65-F5344CB8AC3E}">
        <p14:creationId xmlns:p14="http://schemas.microsoft.com/office/powerpoint/2010/main" val="37667918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Til evt. brug for sidste refleksionsspørgsmål</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7DFB9-C946-4047-828F-D90750D5A9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8726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Til evt. brug for sidste refleksionsspørgsmål</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a:t>Dette er fra en undersøgelse Friluftsrådet har lavet i 2018 og 2022. Børn 2-15 år (også de større børn/unge!). Danmarks Naturfredningsforening har også lavet undersøgelser der viser at vi bliver mere og mere naturfremmede for hver generation.</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7DFB9-C946-4047-828F-D90750D5A9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0774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dirty="0">
                <a:effectLst/>
                <a:latin typeface="+mj-lt"/>
                <a:ea typeface="Calibri" panose="020F0502020204030204" pitchFamily="34" charset="0"/>
                <a:cs typeface="Calibri" panose="020F0502020204030204" pitchFamily="34" charset="0"/>
              </a:rPr>
              <a:t>Forudgående refleksion 2</a:t>
            </a:r>
            <a:endParaRPr lang="da-DK" b="1"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7DFB9-C946-4047-828F-D90750D5A9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098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00" b="1" dirty="0">
                <a:effectLst/>
                <a:latin typeface="+mj-lt"/>
                <a:ea typeface="Calibri" panose="020F0502020204030204" pitchFamily="34" charset="0"/>
                <a:cs typeface="Calibri" panose="020F0502020204030204" pitchFamily="34" charset="0"/>
              </a:rPr>
              <a:t>Forudgående refleksion 3</a:t>
            </a:r>
          </a:p>
          <a:p>
            <a:endParaRPr lang="da-DK" sz="1000" dirty="0">
              <a:effectLst/>
              <a:latin typeface="+mj-lt"/>
              <a:ea typeface="Calibri" panose="020F0502020204030204" pitchFamily="34" charset="0"/>
              <a:cs typeface="Calibri" panose="020F0502020204030204" pitchFamily="34" charset="0"/>
            </a:endParaRPr>
          </a:p>
          <a:p>
            <a:r>
              <a:rPr lang="da-DK" sz="1200" i="0" dirty="0">
                <a:effectLst/>
                <a:latin typeface="Nunito Black" pitchFamily="2" charset="0"/>
                <a:ea typeface="Calibri" panose="020F0502020204030204" pitchFamily="34" charset="0"/>
                <a:cs typeface="Times New Roman" panose="02020603050405020304" pitchFamily="18" charset="0"/>
              </a:rPr>
              <a:t>Spørgsmål til de studerende: </a:t>
            </a:r>
            <a:r>
              <a:rPr lang="da-DK" sz="1200" i="1" dirty="0">
                <a:effectLst/>
                <a:latin typeface="Nunito Black" pitchFamily="2" charset="0"/>
                <a:ea typeface="Calibri" panose="020F0502020204030204" pitchFamily="34" charset="0"/>
                <a:cs typeface="Times New Roman" panose="02020603050405020304" pitchFamily="18" charset="0"/>
              </a:rPr>
              <a:t>Når I hører navnet på de fem elementer i naturdannelse – det materielle, det erfaringsbaserede, det kognitive, det følelsesmæssige, det filosofiske – hvad forbinder I så med dem? </a:t>
            </a:r>
            <a:r>
              <a:rPr lang="da-DK" dirty="0"/>
              <a:t> </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Mulish" pitchFamily="2" charset="0"/>
                <a:ea typeface="Calibri" panose="020F0502020204030204" pitchFamily="34" charset="0"/>
                <a:cs typeface="Times New Roman" panose="02020603050405020304" pitchFamily="18" charset="0"/>
              </a:rPr>
              <a:t>De studerende kan evt. skrive deres overvejelser ned og diskutere herefter hvilken værdi, de hver især har tillagt de fem elementer.</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dsholder til slidenummer 3"/>
          <p:cNvSpPr>
            <a:spLocks noGrp="1"/>
          </p:cNvSpPr>
          <p:nvPr>
            <p:ph type="sldNum" sz="quarter" idx="5"/>
          </p:nvPr>
        </p:nvSpPr>
        <p:spPr/>
        <p:txBody>
          <a:bodyPr/>
          <a:lstStyle/>
          <a:p>
            <a:fld id="{EF07DFB9-C946-4047-828F-D90750D5A955}" type="slidenum">
              <a:rPr lang="en-US" smtClean="0"/>
              <a:t>6</a:t>
            </a:fld>
            <a:endParaRPr lang="en-US" dirty="0"/>
          </a:p>
        </p:txBody>
      </p:sp>
    </p:spTree>
    <p:extLst>
      <p:ext uri="{BB962C8B-B14F-4D97-AF65-F5344CB8AC3E}">
        <p14:creationId xmlns:p14="http://schemas.microsoft.com/office/powerpoint/2010/main" val="1370267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dirty="0"/>
              <a:t>Introduktion til naturdannelse</a:t>
            </a:r>
          </a:p>
        </p:txBody>
      </p:sp>
      <p:sp>
        <p:nvSpPr>
          <p:cNvPr id="4" name="Pladsholder til slidenummer 3"/>
          <p:cNvSpPr>
            <a:spLocks noGrp="1"/>
          </p:cNvSpPr>
          <p:nvPr>
            <p:ph type="sldNum" sz="quarter" idx="5"/>
          </p:nvPr>
        </p:nvSpPr>
        <p:spPr/>
        <p:txBody>
          <a:bodyPr/>
          <a:lstStyle/>
          <a:p>
            <a:fld id="{EF07DFB9-C946-4047-828F-D90750D5A955}" type="slidenum">
              <a:rPr lang="en-US" smtClean="0"/>
              <a:t>7</a:t>
            </a:fld>
            <a:endParaRPr lang="en-US" dirty="0"/>
          </a:p>
        </p:txBody>
      </p:sp>
    </p:spTree>
    <p:extLst>
      <p:ext uri="{BB962C8B-B14F-4D97-AF65-F5344CB8AC3E}">
        <p14:creationId xmlns:p14="http://schemas.microsoft.com/office/powerpoint/2010/main" val="730759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1" dirty="0"/>
              <a:t>Introduktion til naturdannelse</a:t>
            </a:r>
            <a:endParaRPr lang="en-DK" dirty="0"/>
          </a:p>
        </p:txBody>
      </p:sp>
      <p:sp>
        <p:nvSpPr>
          <p:cNvPr id="4" name="Slide Number Placeholder 3"/>
          <p:cNvSpPr>
            <a:spLocks noGrp="1"/>
          </p:cNvSpPr>
          <p:nvPr>
            <p:ph type="sldNum" sz="quarter" idx="5"/>
          </p:nvPr>
        </p:nvSpPr>
        <p:spPr/>
        <p:txBody>
          <a:bodyPr/>
          <a:lstStyle/>
          <a:p>
            <a:fld id="{EF07DFB9-C946-4047-828F-D90750D5A955}" type="slidenum">
              <a:rPr lang="en-US" smtClean="0"/>
              <a:t>8</a:t>
            </a:fld>
            <a:endParaRPr lang="en-US" dirty="0"/>
          </a:p>
        </p:txBody>
      </p:sp>
    </p:spTree>
    <p:extLst>
      <p:ext uri="{BB962C8B-B14F-4D97-AF65-F5344CB8AC3E}">
        <p14:creationId xmlns:p14="http://schemas.microsoft.com/office/powerpoint/2010/main" val="460983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da-DK" sz="1200" b="1" dirty="0"/>
              <a:t>Introduktion til naturdannelse</a:t>
            </a:r>
            <a:endParaRPr lang="en-DK" dirty="0"/>
          </a:p>
        </p:txBody>
      </p:sp>
      <p:sp>
        <p:nvSpPr>
          <p:cNvPr id="4" name="Slide Number Placeholder 3"/>
          <p:cNvSpPr>
            <a:spLocks noGrp="1"/>
          </p:cNvSpPr>
          <p:nvPr>
            <p:ph type="sldNum" sz="quarter" idx="5"/>
          </p:nvPr>
        </p:nvSpPr>
        <p:spPr/>
        <p:txBody>
          <a:bodyPr/>
          <a:lstStyle/>
          <a:p>
            <a:fld id="{EF07DFB9-C946-4047-828F-D90750D5A955}" type="slidenum">
              <a:rPr lang="en-US" smtClean="0"/>
              <a:t>9</a:t>
            </a:fld>
            <a:endParaRPr lang="en-US" dirty="0"/>
          </a:p>
        </p:txBody>
      </p:sp>
    </p:spTree>
    <p:extLst>
      <p:ext uri="{BB962C8B-B14F-4D97-AF65-F5344CB8AC3E}">
        <p14:creationId xmlns:p14="http://schemas.microsoft.com/office/powerpoint/2010/main" val="8520503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pic>
        <p:nvPicPr>
          <p:cNvPr id="5" name="Picture 4" descr="A picture containing tree, outdoor, plant, forest&#10;&#10;Description automatically generated">
            <a:extLst>
              <a:ext uri="{FF2B5EF4-FFF2-40B4-BE49-F238E27FC236}">
                <a16:creationId xmlns:a16="http://schemas.microsoft.com/office/drawing/2014/main" id="{E7DAE799-F209-FF4D-83F4-E8E1B543503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32"/>
          <a:stretch/>
        </p:blipFill>
        <p:spPr>
          <a:xfrm>
            <a:off x="-744" y="0"/>
            <a:ext cx="9144744" cy="5143500"/>
          </a:xfrm>
          <a:prstGeom prst="rect">
            <a:avLst/>
          </a:prstGeom>
        </p:spPr>
      </p:pic>
      <p:sp>
        <p:nvSpPr>
          <p:cNvPr id="2" name="Titel 1"/>
          <p:cNvSpPr>
            <a:spLocks noGrp="1"/>
          </p:cNvSpPr>
          <p:nvPr>
            <p:ph type="ctrTitle"/>
          </p:nvPr>
        </p:nvSpPr>
        <p:spPr>
          <a:xfrm>
            <a:off x="-744" y="1203598"/>
            <a:ext cx="9144744" cy="1568749"/>
          </a:xfrm>
          <a:prstGeom prst="rect">
            <a:avLst/>
          </a:prstGeom>
        </p:spPr>
        <p:txBody>
          <a:bodyPr>
            <a:noAutofit/>
          </a:bodyPr>
          <a:lstStyle>
            <a:lvl1pPr algn="ctr">
              <a:defRPr sz="5000">
                <a:solidFill>
                  <a:schemeClr val="bg1"/>
                </a:solidFill>
              </a:defRPr>
            </a:lvl1pPr>
          </a:lstStyle>
          <a:p>
            <a:r>
              <a:rPr lang="da-DK" dirty="0"/>
              <a:t>Klik for at redigere titeltypografien i masteren</a:t>
            </a:r>
            <a:endParaRPr lang="en-US" dirty="0"/>
          </a:p>
        </p:txBody>
      </p:sp>
      <p:sp>
        <p:nvSpPr>
          <p:cNvPr id="3" name="Undertitel 2"/>
          <p:cNvSpPr>
            <a:spLocks noGrp="1"/>
          </p:cNvSpPr>
          <p:nvPr>
            <p:ph type="subTitle" idx="1"/>
          </p:nvPr>
        </p:nvSpPr>
        <p:spPr>
          <a:xfrm>
            <a:off x="1371600" y="2914650"/>
            <a:ext cx="6400800" cy="953244"/>
          </a:xfrm>
        </p:spPr>
        <p:txBody>
          <a:bodyPr>
            <a:noAutofit/>
          </a:bodyPr>
          <a:lstStyle>
            <a:lvl1pPr marL="0" indent="0" algn="ctr">
              <a:buNone/>
              <a:defRPr sz="1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Klik for at redigere undertiteltypografien i masteren</a:t>
            </a:r>
            <a:endParaRPr lang="en-US" dirty="0"/>
          </a:p>
        </p:txBody>
      </p:sp>
      <p:pic>
        <p:nvPicPr>
          <p:cNvPr id="8" name="Picture 7">
            <a:extLst>
              <a:ext uri="{FF2B5EF4-FFF2-40B4-BE49-F238E27FC236}">
                <a16:creationId xmlns:a16="http://schemas.microsoft.com/office/drawing/2014/main" id="{F423A2A4-69F9-6C41-8453-72FF1EE1D746}"/>
              </a:ext>
            </a:extLst>
          </p:cNvPr>
          <p:cNvPicPr>
            <a:picLocks noChangeAspect="1"/>
          </p:cNvPicPr>
          <p:nvPr userDrawn="1"/>
        </p:nvPicPr>
        <p:blipFill>
          <a:blip r:embed="rId3"/>
          <a:stretch>
            <a:fillRect/>
          </a:stretch>
        </p:blipFill>
        <p:spPr>
          <a:xfrm>
            <a:off x="386923" y="4659982"/>
            <a:ext cx="800701" cy="35308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07F5F1F0-B317-B141-AEE8-B84C9AFA9A5A}"/>
              </a:ext>
            </a:extLst>
          </p:cNvPr>
          <p:cNvSpPr>
            <a:spLocks noGrp="1"/>
          </p:cNvSpPr>
          <p:nvPr>
            <p:ph type="subTitle" idx="1"/>
          </p:nvPr>
        </p:nvSpPr>
        <p:spPr>
          <a:xfrm>
            <a:off x="2631126" y="3024485"/>
            <a:ext cx="3881747" cy="953244"/>
          </a:xfrm>
        </p:spPr>
        <p:txBody>
          <a:bodyPr/>
          <a:lstStyle>
            <a:lvl1pPr algn="ctr">
              <a:defRPr/>
            </a:lvl1pPr>
          </a:lstStyle>
          <a:p>
            <a:pPr>
              <a:lnSpc>
                <a:spcPct val="100000"/>
              </a:lnSpc>
            </a:pPr>
            <a:r>
              <a:rPr lang="da-DK" sz="1400"/>
              <a:t>Klik for at redigere undertiteltypografien i masteren</a:t>
            </a:r>
            <a:endParaRPr lang="da-DK" sz="1000" i="1" dirty="0"/>
          </a:p>
        </p:txBody>
      </p:sp>
      <p:sp>
        <p:nvSpPr>
          <p:cNvPr id="6" name="Titel 1">
            <a:extLst>
              <a:ext uri="{FF2B5EF4-FFF2-40B4-BE49-F238E27FC236}">
                <a16:creationId xmlns:a16="http://schemas.microsoft.com/office/drawing/2014/main" id="{0CD3D6AB-C03C-EB46-8C8A-9A2A39D57C5F}"/>
              </a:ext>
            </a:extLst>
          </p:cNvPr>
          <p:cNvSpPr>
            <a:spLocks noGrp="1"/>
          </p:cNvSpPr>
          <p:nvPr>
            <p:ph type="title"/>
          </p:nvPr>
        </p:nvSpPr>
        <p:spPr>
          <a:xfrm>
            <a:off x="722313" y="1275606"/>
            <a:ext cx="7772400" cy="1381596"/>
          </a:xfrm>
          <a:prstGeom prst="rect">
            <a:avLst/>
          </a:prstGeom>
        </p:spPr>
        <p:txBody>
          <a:bodyPr anchor="t">
            <a:noAutofit/>
          </a:bodyPr>
          <a:lstStyle>
            <a:lvl1pPr algn="ctr">
              <a:defRPr lang="en-US" sz="4000" dirty="0"/>
            </a:lvl1pPr>
          </a:lstStyle>
          <a:p>
            <a:r>
              <a:rPr lang="da-DK" dirty="0"/>
              <a:t>Klik for at redigere titeltypografien i masteren</a:t>
            </a:r>
            <a:endParaRPr lang="en-US" dirty="0"/>
          </a:p>
        </p:txBody>
      </p:sp>
    </p:spTree>
    <p:extLst>
      <p:ext uri="{BB962C8B-B14F-4D97-AF65-F5344CB8AC3E}">
        <p14:creationId xmlns:p14="http://schemas.microsoft.com/office/powerpoint/2010/main" val="2170238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Grafikbaggrund med titel">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03B3C8-C305-2A46-AC7B-7AA69567AF99}"/>
              </a:ext>
            </a:extLst>
          </p:cNvPr>
          <p:cNvSpPr>
            <a:spLocks noGrp="1"/>
          </p:cNvSpPr>
          <p:nvPr>
            <p:ph type="title" idx="4294967295" hasCustomPrompt="1"/>
          </p:nvPr>
        </p:nvSpPr>
        <p:spPr>
          <a:xfrm>
            <a:off x="755576" y="1779662"/>
            <a:ext cx="7450138" cy="1020763"/>
          </a:xfrm>
        </p:spPr>
        <p:txBody>
          <a:bodyPr>
            <a:normAutofit/>
          </a:bodyPr>
          <a:lstStyle/>
          <a:p>
            <a:pPr algn="ctr"/>
            <a:r>
              <a:rPr lang="en-DK" cap="none" dirty="0">
                <a:solidFill>
                  <a:schemeClr val="bg1"/>
                </a:solidFill>
              </a:rPr>
              <a:t>z</a:t>
            </a:r>
          </a:p>
        </p:txBody>
      </p:sp>
      <p:sp>
        <p:nvSpPr>
          <p:cNvPr id="12" name="Rectangle 11">
            <a:extLst>
              <a:ext uri="{FF2B5EF4-FFF2-40B4-BE49-F238E27FC236}">
                <a16:creationId xmlns:a16="http://schemas.microsoft.com/office/drawing/2014/main" id="{C2B50B6B-D437-3D43-B4C0-F316486DA51F}"/>
              </a:ext>
            </a:extLst>
          </p:cNvPr>
          <p:cNvSpPr/>
          <p:nvPr userDrawn="1"/>
        </p:nvSpPr>
        <p:spPr>
          <a:xfrm>
            <a:off x="0" y="4580806"/>
            <a:ext cx="9144000" cy="562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bg1">
                  <a:lumMod val="95000"/>
                </a:schemeClr>
              </a:solidFill>
            </a:endParaRPr>
          </a:p>
        </p:txBody>
      </p:sp>
      <p:sp>
        <p:nvSpPr>
          <p:cNvPr id="14" name="Pladsholder til billede 2">
            <a:extLst>
              <a:ext uri="{FF2B5EF4-FFF2-40B4-BE49-F238E27FC236}">
                <a16:creationId xmlns:a16="http://schemas.microsoft.com/office/drawing/2014/main" id="{6ECEEC71-08E2-6F4A-ADFA-B50CE3BA4C31}"/>
              </a:ext>
            </a:extLst>
          </p:cNvPr>
          <p:cNvSpPr>
            <a:spLocks noGrp="1"/>
          </p:cNvSpPr>
          <p:nvPr>
            <p:ph type="pic" idx="1"/>
          </p:nvPr>
        </p:nvSpPr>
        <p:spPr>
          <a:xfrm>
            <a:off x="-2" y="5578"/>
            <a:ext cx="9144000" cy="4575228"/>
          </a:xfrm>
        </p:spPr>
        <p:txBody>
          <a:bodyPr/>
          <a:lstStyle>
            <a:lvl1pPr marL="0" indent="0">
              <a:buNone/>
              <a:defRPr sz="16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på ikonet for at tilføje et billede</a:t>
            </a:r>
            <a:endParaRPr lang="en-US" dirty="0"/>
          </a:p>
        </p:txBody>
      </p:sp>
      <p:pic>
        <p:nvPicPr>
          <p:cNvPr id="15" name="Picture 14">
            <a:extLst>
              <a:ext uri="{FF2B5EF4-FFF2-40B4-BE49-F238E27FC236}">
                <a16:creationId xmlns:a16="http://schemas.microsoft.com/office/drawing/2014/main" id="{6B21380D-7DDD-8348-81DF-43CFCE952B34}"/>
              </a:ext>
            </a:extLst>
          </p:cNvPr>
          <p:cNvPicPr>
            <a:picLocks noChangeAspect="1"/>
          </p:cNvPicPr>
          <p:nvPr userDrawn="1"/>
        </p:nvPicPr>
        <p:blipFill>
          <a:blip r:embed="rId2"/>
          <a:stretch>
            <a:fillRect/>
          </a:stretch>
        </p:blipFill>
        <p:spPr>
          <a:xfrm>
            <a:off x="392151" y="4659982"/>
            <a:ext cx="798857" cy="353118"/>
          </a:xfrm>
          <a:prstGeom prst="rect">
            <a:avLst/>
          </a:prstGeom>
        </p:spPr>
      </p:pic>
    </p:spTree>
    <p:extLst>
      <p:ext uri="{BB962C8B-B14F-4D97-AF65-F5344CB8AC3E}">
        <p14:creationId xmlns:p14="http://schemas.microsoft.com/office/powerpoint/2010/main" val="3419212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Grafikbaggrund med titel">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2B50B6B-D437-3D43-B4C0-F316486DA51F}"/>
              </a:ext>
            </a:extLst>
          </p:cNvPr>
          <p:cNvSpPr/>
          <p:nvPr userDrawn="1"/>
        </p:nvSpPr>
        <p:spPr>
          <a:xfrm>
            <a:off x="0" y="4580806"/>
            <a:ext cx="9144000" cy="562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bg1">
                  <a:lumMod val="95000"/>
                </a:schemeClr>
              </a:solidFill>
            </a:endParaRPr>
          </a:p>
        </p:txBody>
      </p:sp>
      <p:pic>
        <p:nvPicPr>
          <p:cNvPr id="15" name="Picture 14">
            <a:extLst>
              <a:ext uri="{FF2B5EF4-FFF2-40B4-BE49-F238E27FC236}">
                <a16:creationId xmlns:a16="http://schemas.microsoft.com/office/drawing/2014/main" id="{6B21380D-7DDD-8348-81DF-43CFCE952B34}"/>
              </a:ext>
            </a:extLst>
          </p:cNvPr>
          <p:cNvPicPr>
            <a:picLocks noChangeAspect="1"/>
          </p:cNvPicPr>
          <p:nvPr userDrawn="1"/>
        </p:nvPicPr>
        <p:blipFill>
          <a:blip r:embed="rId2"/>
          <a:stretch>
            <a:fillRect/>
          </a:stretch>
        </p:blipFill>
        <p:spPr>
          <a:xfrm>
            <a:off x="392151" y="4659982"/>
            <a:ext cx="798857" cy="353118"/>
          </a:xfrm>
          <a:prstGeom prst="rect">
            <a:avLst/>
          </a:prstGeom>
        </p:spPr>
      </p:pic>
      <p:sp>
        <p:nvSpPr>
          <p:cNvPr id="6" name="Titel 1">
            <a:extLst>
              <a:ext uri="{FF2B5EF4-FFF2-40B4-BE49-F238E27FC236}">
                <a16:creationId xmlns:a16="http://schemas.microsoft.com/office/drawing/2014/main" id="{E62BFEEE-A7B0-D44C-B778-A00542F67767}"/>
              </a:ext>
            </a:extLst>
          </p:cNvPr>
          <p:cNvSpPr>
            <a:spLocks noGrp="1"/>
          </p:cNvSpPr>
          <p:nvPr>
            <p:ph type="title" idx="4294967295"/>
          </p:nvPr>
        </p:nvSpPr>
        <p:spPr>
          <a:xfrm>
            <a:off x="539552" y="627534"/>
            <a:ext cx="4464000" cy="570310"/>
          </a:xfrm>
        </p:spPr>
        <p:txBody>
          <a:bodyPr/>
          <a:lstStyle/>
          <a:p>
            <a:r>
              <a:rPr lang="da-DK" dirty="0"/>
              <a:t>Årets indtægter</a:t>
            </a:r>
          </a:p>
        </p:txBody>
      </p:sp>
      <p:graphicFrame>
        <p:nvGraphicFramePr>
          <p:cNvPr id="8" name="Pladsholder til indhold 3">
            <a:extLst>
              <a:ext uri="{FF2B5EF4-FFF2-40B4-BE49-F238E27FC236}">
                <a16:creationId xmlns:a16="http://schemas.microsoft.com/office/drawing/2014/main" id="{353AC5F2-5DA7-A848-9207-558F8D34B046}"/>
              </a:ext>
            </a:extLst>
          </p:cNvPr>
          <p:cNvGraphicFramePr>
            <a:graphicFrameLocks/>
          </p:cNvGraphicFramePr>
          <p:nvPr userDrawn="1">
            <p:extLst>
              <p:ext uri="{D42A27DB-BD31-4B8C-83A1-F6EECF244321}">
                <p14:modId xmlns:p14="http://schemas.microsoft.com/office/powerpoint/2010/main" val="3908988860"/>
              </p:ext>
            </p:extLst>
          </p:nvPr>
        </p:nvGraphicFramePr>
        <p:xfrm>
          <a:off x="539552" y="1406997"/>
          <a:ext cx="3672000" cy="2448000"/>
        </p:xfrm>
        <a:graphic>
          <a:graphicData uri="http://schemas.openxmlformats.org/drawingml/2006/table">
            <a:tbl>
              <a:tblPr firstRow="1" bandRow="1">
                <a:tableStyleId>{00A15C55-8517-42AA-B614-E9B94910E393}</a:tableStyleId>
              </a:tblPr>
              <a:tblGrid>
                <a:gridCol w="1819328">
                  <a:extLst>
                    <a:ext uri="{9D8B030D-6E8A-4147-A177-3AD203B41FA5}">
                      <a16:colId xmlns:a16="http://schemas.microsoft.com/office/drawing/2014/main" val="883626539"/>
                    </a:ext>
                  </a:extLst>
                </a:gridCol>
                <a:gridCol w="920519">
                  <a:extLst>
                    <a:ext uri="{9D8B030D-6E8A-4147-A177-3AD203B41FA5}">
                      <a16:colId xmlns:a16="http://schemas.microsoft.com/office/drawing/2014/main" val="864518182"/>
                    </a:ext>
                  </a:extLst>
                </a:gridCol>
                <a:gridCol w="932153">
                  <a:extLst>
                    <a:ext uri="{9D8B030D-6E8A-4147-A177-3AD203B41FA5}">
                      <a16:colId xmlns:a16="http://schemas.microsoft.com/office/drawing/2014/main" val="267769009"/>
                    </a:ext>
                  </a:extLst>
                </a:gridCol>
              </a:tblGrid>
              <a:tr h="272000">
                <a:tc>
                  <a:txBody>
                    <a:bodyPr/>
                    <a:lstStyle/>
                    <a:p>
                      <a:pPr algn="r"/>
                      <a:endParaRPr lang="da-DK" sz="900" b="1" i="0" dirty="0">
                        <a:latin typeface="Nunito ExtraBold" pitchFamily="2" charset="77"/>
                        <a:cs typeface="Calibri" panose="020F0502020204030204" pitchFamily="34" charset="0"/>
                      </a:endParaRPr>
                    </a:p>
                  </a:txBody>
                  <a:tcPr anchor="ctr"/>
                </a:tc>
                <a:tc>
                  <a:txBody>
                    <a:bodyPr/>
                    <a:lstStyle/>
                    <a:p>
                      <a:pPr algn="r"/>
                      <a:r>
                        <a:rPr lang="da-DK" sz="900" b="1" i="0" dirty="0">
                          <a:latin typeface="Nunito ExtraBold" pitchFamily="2" charset="77"/>
                        </a:rPr>
                        <a:t>2019</a:t>
                      </a:r>
                      <a:endParaRPr lang="da-DK" sz="900" b="1" i="0" dirty="0">
                        <a:latin typeface="Nunito ExtraBold" pitchFamily="2" charset="77"/>
                        <a:cs typeface="Calibri" panose="020F0502020204030204" pitchFamily="34" charset="0"/>
                      </a:endParaRPr>
                    </a:p>
                  </a:txBody>
                  <a:tcPr anchor="ctr"/>
                </a:tc>
                <a:tc>
                  <a:txBody>
                    <a:bodyPr/>
                    <a:lstStyle/>
                    <a:p>
                      <a:pPr algn="r"/>
                      <a:r>
                        <a:rPr lang="da-DK" sz="900" b="1" i="0" dirty="0">
                          <a:latin typeface="Nunito ExtraBold" pitchFamily="2" charset="77"/>
                        </a:rPr>
                        <a:t>2018</a:t>
                      </a:r>
                      <a:endParaRPr lang="da-DK" sz="900" b="1" i="0" dirty="0">
                        <a:latin typeface="Nunito ExtraBold" pitchFamily="2" charset="77"/>
                        <a:cs typeface="Calibri" panose="020F0502020204030204" pitchFamily="34" charset="0"/>
                      </a:endParaRPr>
                    </a:p>
                  </a:txBody>
                  <a:tcPr anchor="ctr"/>
                </a:tc>
                <a:extLst>
                  <a:ext uri="{0D108BD9-81ED-4DB2-BD59-A6C34878D82A}">
                    <a16:rowId xmlns:a16="http://schemas.microsoft.com/office/drawing/2014/main" val="811647982"/>
                  </a:ext>
                </a:extLst>
              </a:tr>
              <a:tr h="272000">
                <a:tc>
                  <a:txBody>
                    <a:bodyPr/>
                    <a:lstStyle/>
                    <a:p>
                      <a:r>
                        <a:rPr lang="da-DK" sz="900" b="0" dirty="0">
                          <a:latin typeface="MULISH REGULAR ROMAN" pitchFamily="2" charset="77"/>
                        </a:rPr>
                        <a:t>Driftstilskud</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10.867</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10.801</a:t>
                      </a:r>
                      <a:endParaRPr lang="da-DK" sz="900" b="0" i="0" dirty="0">
                        <a:latin typeface="MULISH REGULAR ROMAN" pitchFamily="2" charset="77"/>
                        <a:cs typeface="Calibri" panose="020F0502020204030204" pitchFamily="34" charset="0"/>
                      </a:endParaRPr>
                    </a:p>
                  </a:txBody>
                  <a:tcPr anchor="ctr"/>
                </a:tc>
                <a:extLst>
                  <a:ext uri="{0D108BD9-81ED-4DB2-BD59-A6C34878D82A}">
                    <a16:rowId xmlns:a16="http://schemas.microsoft.com/office/drawing/2014/main" val="1385594273"/>
                  </a:ext>
                </a:extLst>
              </a:tr>
              <a:tr h="272000">
                <a:tc>
                  <a:txBody>
                    <a:bodyPr/>
                    <a:lstStyle/>
                    <a:p>
                      <a:r>
                        <a:rPr lang="da-DK" sz="900" b="0" dirty="0">
                          <a:latin typeface="MULISH REGULAR ROMAN" pitchFamily="2" charset="77"/>
                        </a:rPr>
                        <a:t>Kontingenter</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547</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544</a:t>
                      </a:r>
                      <a:endParaRPr lang="da-DK" sz="900" b="0" i="0" dirty="0">
                        <a:latin typeface="MULISH REGULAR ROMAN" pitchFamily="2" charset="77"/>
                        <a:cs typeface="Calibri" panose="020F0502020204030204" pitchFamily="34" charset="0"/>
                      </a:endParaRPr>
                    </a:p>
                  </a:txBody>
                  <a:tcPr anchor="ctr"/>
                </a:tc>
                <a:extLst>
                  <a:ext uri="{0D108BD9-81ED-4DB2-BD59-A6C34878D82A}">
                    <a16:rowId xmlns:a16="http://schemas.microsoft.com/office/drawing/2014/main" val="767034962"/>
                  </a:ext>
                </a:extLst>
              </a:tr>
              <a:tr h="272000">
                <a:tc>
                  <a:txBody>
                    <a:bodyPr/>
                    <a:lstStyle/>
                    <a:p>
                      <a:r>
                        <a:rPr lang="da-DK" sz="900" b="0" dirty="0">
                          <a:latin typeface="MULISH REGULAR ROMAN" pitchFamily="2" charset="77"/>
                        </a:rPr>
                        <a:t>Huslejeindtægt</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616</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610</a:t>
                      </a:r>
                      <a:endParaRPr lang="da-DK" sz="900" b="0" i="0" dirty="0">
                        <a:latin typeface="MULISH REGULAR ROMAN" pitchFamily="2" charset="77"/>
                        <a:cs typeface="Calibri" panose="020F0502020204030204" pitchFamily="34" charset="0"/>
                      </a:endParaRPr>
                    </a:p>
                  </a:txBody>
                  <a:tcPr anchor="ctr"/>
                </a:tc>
                <a:extLst>
                  <a:ext uri="{0D108BD9-81ED-4DB2-BD59-A6C34878D82A}">
                    <a16:rowId xmlns:a16="http://schemas.microsoft.com/office/drawing/2014/main" val="2919799332"/>
                  </a:ext>
                </a:extLst>
              </a:tr>
              <a:tr h="272000">
                <a:tc>
                  <a:txBody>
                    <a:bodyPr/>
                    <a:lstStyle/>
                    <a:p>
                      <a:r>
                        <a:rPr lang="da-DK" sz="900" b="0" dirty="0">
                          <a:latin typeface="MULISH REGULAR ROMAN" pitchFamily="2" charset="77"/>
                        </a:rPr>
                        <a:t>Programindtægter</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4.055</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3.915</a:t>
                      </a:r>
                      <a:endParaRPr lang="da-DK" sz="900" b="0" i="0" dirty="0">
                        <a:latin typeface="MULISH REGULAR ROMAN" pitchFamily="2" charset="77"/>
                        <a:cs typeface="Calibri" panose="020F0502020204030204" pitchFamily="34" charset="0"/>
                      </a:endParaRPr>
                    </a:p>
                  </a:txBody>
                  <a:tcPr anchor="ctr"/>
                </a:tc>
                <a:extLst>
                  <a:ext uri="{0D108BD9-81ED-4DB2-BD59-A6C34878D82A}">
                    <a16:rowId xmlns:a16="http://schemas.microsoft.com/office/drawing/2014/main" val="2730012630"/>
                  </a:ext>
                </a:extLst>
              </a:tr>
              <a:tr h="272000">
                <a:tc>
                  <a:txBody>
                    <a:bodyPr/>
                    <a:lstStyle/>
                    <a:p>
                      <a:r>
                        <a:rPr lang="da-DK" sz="900" b="0" dirty="0">
                          <a:latin typeface="MULISH REGULAR ROMAN" pitchFamily="2" charset="77"/>
                        </a:rPr>
                        <a:t>Projektindtægter</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7.091</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6.802</a:t>
                      </a:r>
                      <a:endParaRPr lang="da-DK" sz="900" b="0" i="0" dirty="0">
                        <a:latin typeface="MULISH REGULAR ROMAN" pitchFamily="2" charset="77"/>
                        <a:cs typeface="Calibri" panose="020F0502020204030204" pitchFamily="34" charset="0"/>
                      </a:endParaRPr>
                    </a:p>
                  </a:txBody>
                  <a:tcPr anchor="ctr"/>
                </a:tc>
                <a:extLst>
                  <a:ext uri="{0D108BD9-81ED-4DB2-BD59-A6C34878D82A}">
                    <a16:rowId xmlns:a16="http://schemas.microsoft.com/office/drawing/2014/main" val="3744607314"/>
                  </a:ext>
                </a:extLst>
              </a:tr>
              <a:tr h="272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900" b="0" dirty="0">
                          <a:latin typeface="MULISH REGULAR ROMAN" pitchFamily="2" charset="77"/>
                        </a:rPr>
                        <a:t>Udlodningsadministration</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4.598</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3.823</a:t>
                      </a:r>
                      <a:endParaRPr lang="da-DK" sz="900" b="0" i="0" dirty="0">
                        <a:latin typeface="MULISH REGULAR ROMAN" pitchFamily="2" charset="77"/>
                        <a:cs typeface="Calibri" panose="020F0502020204030204" pitchFamily="34" charset="0"/>
                      </a:endParaRPr>
                    </a:p>
                  </a:txBody>
                  <a:tcPr anchor="ctr"/>
                </a:tc>
                <a:extLst>
                  <a:ext uri="{0D108BD9-81ED-4DB2-BD59-A6C34878D82A}">
                    <a16:rowId xmlns:a16="http://schemas.microsoft.com/office/drawing/2014/main" val="2937574586"/>
                  </a:ext>
                </a:extLst>
              </a:tr>
              <a:tr h="272000">
                <a:tc>
                  <a:txBody>
                    <a:bodyPr/>
                    <a:lstStyle/>
                    <a:p>
                      <a:r>
                        <a:rPr lang="da-DK" sz="900" b="0" dirty="0">
                          <a:latin typeface="MULISH REGULAR ROMAN" pitchFamily="2" charset="77"/>
                        </a:rPr>
                        <a:t>Øvrige indtægter</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27</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426</a:t>
                      </a:r>
                      <a:endParaRPr lang="da-DK" sz="900" b="0" i="0" dirty="0">
                        <a:latin typeface="MULISH REGULAR ROMAN" pitchFamily="2" charset="77"/>
                        <a:cs typeface="Calibri" panose="020F0502020204030204" pitchFamily="34" charset="0"/>
                      </a:endParaRPr>
                    </a:p>
                  </a:txBody>
                  <a:tcPr anchor="ctr"/>
                </a:tc>
                <a:extLst>
                  <a:ext uri="{0D108BD9-81ED-4DB2-BD59-A6C34878D82A}">
                    <a16:rowId xmlns:a16="http://schemas.microsoft.com/office/drawing/2014/main" val="52498511"/>
                  </a:ext>
                </a:extLst>
              </a:tr>
              <a:tr h="272000">
                <a:tc>
                  <a:txBody>
                    <a:bodyPr/>
                    <a:lstStyle/>
                    <a:p>
                      <a:r>
                        <a:rPr lang="da-DK" sz="900" b="0" dirty="0">
                          <a:latin typeface="MULISH REGULAR ROMAN" pitchFamily="2" charset="77"/>
                        </a:rPr>
                        <a:t>Indtægter i alt</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27.801</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26.921</a:t>
                      </a:r>
                      <a:endParaRPr lang="da-DK" sz="900" b="0" i="0" dirty="0">
                        <a:latin typeface="MULISH REGULAR ROMAN" pitchFamily="2" charset="77"/>
                        <a:cs typeface="Calibri" panose="020F0502020204030204" pitchFamily="34" charset="0"/>
                      </a:endParaRPr>
                    </a:p>
                  </a:txBody>
                  <a:tcPr anchor="ctr"/>
                </a:tc>
                <a:extLst>
                  <a:ext uri="{0D108BD9-81ED-4DB2-BD59-A6C34878D82A}">
                    <a16:rowId xmlns:a16="http://schemas.microsoft.com/office/drawing/2014/main" val="4183939594"/>
                  </a:ext>
                </a:extLst>
              </a:tr>
            </a:tbl>
          </a:graphicData>
        </a:graphic>
      </p:graphicFrame>
      <p:sp>
        <p:nvSpPr>
          <p:cNvPr id="9" name="Tekstfelt 2">
            <a:extLst>
              <a:ext uri="{FF2B5EF4-FFF2-40B4-BE49-F238E27FC236}">
                <a16:creationId xmlns:a16="http://schemas.microsoft.com/office/drawing/2014/main" id="{F8FF35B7-3985-8D4A-B4F4-025EBA747D3B}"/>
              </a:ext>
            </a:extLst>
          </p:cNvPr>
          <p:cNvSpPr txBox="1"/>
          <p:nvPr userDrawn="1"/>
        </p:nvSpPr>
        <p:spPr>
          <a:xfrm>
            <a:off x="1586577" y="3854997"/>
            <a:ext cx="2624975" cy="200055"/>
          </a:xfrm>
          <a:prstGeom prst="rect">
            <a:avLst/>
          </a:prstGeom>
          <a:noFill/>
        </p:spPr>
        <p:txBody>
          <a:bodyPr wrap="square" rtlCol="0">
            <a:spAutoFit/>
          </a:bodyPr>
          <a:lstStyle/>
          <a:p>
            <a:pPr algn="r"/>
            <a:r>
              <a:rPr lang="da-DK" sz="700" i="1" dirty="0">
                <a:latin typeface="MULISH ROMAN" pitchFamily="2" charset="77"/>
                <a:cs typeface="Calibri" panose="020F0502020204030204" pitchFamily="34" charset="0"/>
              </a:rPr>
              <a:t>Alle tal i 1.000 kr.</a:t>
            </a:r>
          </a:p>
        </p:txBody>
      </p:sp>
      <p:graphicFrame>
        <p:nvGraphicFramePr>
          <p:cNvPr id="10" name="Diagram 16">
            <a:extLst>
              <a:ext uri="{FF2B5EF4-FFF2-40B4-BE49-F238E27FC236}">
                <a16:creationId xmlns:a16="http://schemas.microsoft.com/office/drawing/2014/main" id="{86A67951-2396-4649-8FF2-1CA6708DD195}"/>
              </a:ext>
            </a:extLst>
          </p:cNvPr>
          <p:cNvGraphicFramePr/>
          <p:nvPr userDrawn="1">
            <p:extLst>
              <p:ext uri="{D42A27DB-BD31-4B8C-83A1-F6EECF244321}">
                <p14:modId xmlns:p14="http://schemas.microsoft.com/office/powerpoint/2010/main" val="1886225073"/>
              </p:ext>
            </p:extLst>
          </p:nvPr>
        </p:nvGraphicFramePr>
        <p:xfrm>
          <a:off x="4439478" y="1275606"/>
          <a:ext cx="4464001" cy="30963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34602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Grafikbaggrund med titel">
    <p:spTree>
      <p:nvGrpSpPr>
        <p:cNvPr id="1" name=""/>
        <p:cNvGrpSpPr/>
        <p:nvPr/>
      </p:nvGrpSpPr>
      <p:grpSpPr>
        <a:xfrm>
          <a:off x="0" y="0"/>
          <a:ext cx="0" cy="0"/>
          <a:chOff x="0" y="0"/>
          <a:chExt cx="0" cy="0"/>
        </a:xfrm>
      </p:grpSpPr>
      <p:pic>
        <p:nvPicPr>
          <p:cNvPr id="9" name="Picture 8" descr="A bird perched on a branch&#10;&#10;Description automatically generated with medium confidence">
            <a:extLst>
              <a:ext uri="{FF2B5EF4-FFF2-40B4-BE49-F238E27FC236}">
                <a16:creationId xmlns:a16="http://schemas.microsoft.com/office/drawing/2014/main" id="{90F99A3E-F5A2-F240-8046-F35B981D2A1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499" t="14817" r="28230" b="27572"/>
          <a:stretch/>
        </p:blipFill>
        <p:spPr>
          <a:xfrm>
            <a:off x="0" y="0"/>
            <a:ext cx="9144000" cy="5143500"/>
          </a:xfrm>
          <a:prstGeom prst="rect">
            <a:avLst/>
          </a:prstGeom>
        </p:spPr>
      </p:pic>
      <p:sp>
        <p:nvSpPr>
          <p:cNvPr id="6" name="Text Placeholder 2">
            <a:extLst>
              <a:ext uri="{FF2B5EF4-FFF2-40B4-BE49-F238E27FC236}">
                <a16:creationId xmlns:a16="http://schemas.microsoft.com/office/drawing/2014/main" id="{C3C1CB0F-C805-B34B-B348-314E6F0F96FF}"/>
              </a:ext>
            </a:extLst>
          </p:cNvPr>
          <p:cNvSpPr>
            <a:spLocks noGrp="1"/>
          </p:cNvSpPr>
          <p:nvPr>
            <p:ph type="body" idx="1"/>
          </p:nvPr>
        </p:nvSpPr>
        <p:spPr>
          <a:xfrm>
            <a:off x="722313" y="627534"/>
            <a:ext cx="7772400" cy="374079"/>
          </a:xfrm>
        </p:spPr>
        <p:txBody>
          <a:bodyPr/>
          <a:lstStyle>
            <a:lvl1pPr>
              <a:defRPr>
                <a:solidFill>
                  <a:schemeClr val="bg1"/>
                </a:solidFill>
              </a:defRPr>
            </a:lvl1pPr>
          </a:lstStyle>
          <a:p>
            <a:endParaRPr lang="en-DK" dirty="0"/>
          </a:p>
        </p:txBody>
      </p:sp>
      <p:sp>
        <p:nvSpPr>
          <p:cNvPr id="15" name="Titel 1">
            <a:extLst>
              <a:ext uri="{FF2B5EF4-FFF2-40B4-BE49-F238E27FC236}">
                <a16:creationId xmlns:a16="http://schemas.microsoft.com/office/drawing/2014/main" id="{C883CA7A-03D5-E14C-AB76-BCFC344A9F59}"/>
              </a:ext>
            </a:extLst>
          </p:cNvPr>
          <p:cNvSpPr>
            <a:spLocks noGrp="1"/>
          </p:cNvSpPr>
          <p:nvPr>
            <p:ph type="title"/>
          </p:nvPr>
        </p:nvSpPr>
        <p:spPr>
          <a:xfrm>
            <a:off x="722313" y="1056353"/>
            <a:ext cx="7772400" cy="1381596"/>
          </a:xfrm>
          <a:prstGeom prst="rect">
            <a:avLst/>
          </a:prstGeom>
        </p:spPr>
        <p:txBody>
          <a:bodyPr anchor="t">
            <a:noAutofit/>
          </a:bodyPr>
          <a:lstStyle>
            <a:lvl1pPr algn="l">
              <a:defRPr lang="en-US" sz="4000" dirty="0">
                <a:solidFill>
                  <a:schemeClr val="bg1"/>
                </a:solidFill>
              </a:defRPr>
            </a:lvl1pPr>
          </a:lstStyle>
          <a:p>
            <a:r>
              <a:rPr lang="da-DK" dirty="0"/>
              <a:t>Klik for at redigere titeltypografien i masteren</a:t>
            </a:r>
            <a:endParaRPr lang="en-US" dirty="0"/>
          </a:p>
        </p:txBody>
      </p:sp>
      <p:sp>
        <p:nvSpPr>
          <p:cNvPr id="16" name="Rectangle 15">
            <a:extLst>
              <a:ext uri="{FF2B5EF4-FFF2-40B4-BE49-F238E27FC236}">
                <a16:creationId xmlns:a16="http://schemas.microsoft.com/office/drawing/2014/main" id="{3305D59B-4331-724B-90F0-D1AB3DE5D0CD}"/>
              </a:ext>
            </a:extLst>
          </p:cNvPr>
          <p:cNvSpPr/>
          <p:nvPr userDrawn="1"/>
        </p:nvSpPr>
        <p:spPr>
          <a:xfrm>
            <a:off x="0" y="5013100"/>
            <a:ext cx="9144000" cy="13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bg1">
                  <a:lumMod val="95000"/>
                </a:schemeClr>
              </a:solidFill>
            </a:endParaRPr>
          </a:p>
        </p:txBody>
      </p:sp>
      <p:sp>
        <p:nvSpPr>
          <p:cNvPr id="17" name="Round Same-side Corner of Rectangle 16">
            <a:extLst>
              <a:ext uri="{FF2B5EF4-FFF2-40B4-BE49-F238E27FC236}">
                <a16:creationId xmlns:a16="http://schemas.microsoft.com/office/drawing/2014/main" id="{D7673FBE-8660-5B4F-B59B-3AB54E4D311B}"/>
              </a:ext>
            </a:extLst>
          </p:cNvPr>
          <p:cNvSpPr/>
          <p:nvPr userDrawn="1"/>
        </p:nvSpPr>
        <p:spPr>
          <a:xfrm>
            <a:off x="179512" y="4580087"/>
            <a:ext cx="1224136" cy="43301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8" name="Picture 17">
            <a:extLst>
              <a:ext uri="{FF2B5EF4-FFF2-40B4-BE49-F238E27FC236}">
                <a16:creationId xmlns:a16="http://schemas.microsoft.com/office/drawing/2014/main" id="{672C08D2-2272-C44D-AF3A-95AC3D6168C7}"/>
              </a:ext>
            </a:extLst>
          </p:cNvPr>
          <p:cNvPicPr>
            <a:picLocks noChangeAspect="1"/>
          </p:cNvPicPr>
          <p:nvPr userDrawn="1"/>
        </p:nvPicPr>
        <p:blipFill>
          <a:blip r:embed="rId3"/>
          <a:stretch>
            <a:fillRect/>
          </a:stretch>
        </p:blipFill>
        <p:spPr>
          <a:xfrm>
            <a:off x="392151" y="4659982"/>
            <a:ext cx="798857" cy="353118"/>
          </a:xfrm>
          <a:prstGeom prst="rect">
            <a:avLst/>
          </a:prstGeom>
        </p:spPr>
      </p:pic>
    </p:spTree>
    <p:extLst>
      <p:ext uri="{BB962C8B-B14F-4D97-AF65-F5344CB8AC3E}">
        <p14:creationId xmlns:p14="http://schemas.microsoft.com/office/powerpoint/2010/main" val="4085201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Grafikbaggrund med titel">
    <p:spTree>
      <p:nvGrpSpPr>
        <p:cNvPr id="1" name=""/>
        <p:cNvGrpSpPr/>
        <p:nvPr/>
      </p:nvGrpSpPr>
      <p:grpSpPr>
        <a:xfrm>
          <a:off x="0" y="0"/>
          <a:ext cx="0" cy="0"/>
          <a:chOff x="0" y="0"/>
          <a:chExt cx="0" cy="0"/>
        </a:xfrm>
      </p:grpSpPr>
      <p:pic>
        <p:nvPicPr>
          <p:cNvPr id="4" name="Picture 3" descr="A picture containing person, outdoor object&#10;&#10;Description automatically generated">
            <a:extLst>
              <a:ext uri="{FF2B5EF4-FFF2-40B4-BE49-F238E27FC236}">
                <a16:creationId xmlns:a16="http://schemas.microsoft.com/office/drawing/2014/main" id="{6D978A0A-BF2B-EF4C-9DE8-C9E051B49F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812" b="7812"/>
          <a:stretch/>
        </p:blipFill>
        <p:spPr>
          <a:xfrm>
            <a:off x="0" y="0"/>
            <a:ext cx="9144000" cy="5143500"/>
          </a:xfrm>
          <a:prstGeom prst="rect">
            <a:avLst/>
          </a:prstGeom>
        </p:spPr>
      </p:pic>
      <p:sp>
        <p:nvSpPr>
          <p:cNvPr id="7" name="Title 1">
            <a:extLst>
              <a:ext uri="{FF2B5EF4-FFF2-40B4-BE49-F238E27FC236}">
                <a16:creationId xmlns:a16="http://schemas.microsoft.com/office/drawing/2014/main" id="{8E03B3C8-C305-2A46-AC7B-7AA69567AF99}"/>
              </a:ext>
            </a:extLst>
          </p:cNvPr>
          <p:cNvSpPr>
            <a:spLocks noGrp="1"/>
          </p:cNvSpPr>
          <p:nvPr>
            <p:ph type="title" idx="4294967295"/>
          </p:nvPr>
        </p:nvSpPr>
        <p:spPr>
          <a:xfrm>
            <a:off x="755576" y="1779662"/>
            <a:ext cx="7450138" cy="1020763"/>
          </a:xfrm>
        </p:spPr>
        <p:txBody>
          <a:bodyPr>
            <a:normAutofit/>
          </a:bodyPr>
          <a:lstStyle/>
          <a:p>
            <a:pPr algn="ctr"/>
            <a:endParaRPr lang="en-DK" cap="none" dirty="0">
              <a:solidFill>
                <a:schemeClr val="bg1"/>
              </a:solidFill>
            </a:endParaRPr>
          </a:p>
        </p:txBody>
      </p:sp>
      <p:sp>
        <p:nvSpPr>
          <p:cNvPr id="14" name="Rectangle 13">
            <a:extLst>
              <a:ext uri="{FF2B5EF4-FFF2-40B4-BE49-F238E27FC236}">
                <a16:creationId xmlns:a16="http://schemas.microsoft.com/office/drawing/2014/main" id="{1A6A6180-0940-C542-B387-BC460384D2FC}"/>
              </a:ext>
            </a:extLst>
          </p:cNvPr>
          <p:cNvSpPr/>
          <p:nvPr userDrawn="1"/>
        </p:nvSpPr>
        <p:spPr>
          <a:xfrm>
            <a:off x="0" y="5013100"/>
            <a:ext cx="9144000" cy="13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bg1">
                  <a:lumMod val="95000"/>
                </a:schemeClr>
              </a:solidFill>
            </a:endParaRPr>
          </a:p>
        </p:txBody>
      </p:sp>
      <p:sp>
        <p:nvSpPr>
          <p:cNvPr id="15" name="Round Same-side Corner of Rectangle 14">
            <a:extLst>
              <a:ext uri="{FF2B5EF4-FFF2-40B4-BE49-F238E27FC236}">
                <a16:creationId xmlns:a16="http://schemas.microsoft.com/office/drawing/2014/main" id="{6E5F638D-48DE-A646-A408-5C584B6C3048}"/>
              </a:ext>
            </a:extLst>
          </p:cNvPr>
          <p:cNvSpPr/>
          <p:nvPr userDrawn="1"/>
        </p:nvSpPr>
        <p:spPr>
          <a:xfrm>
            <a:off x="179512" y="4580087"/>
            <a:ext cx="1224136" cy="43301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6" name="Picture 15">
            <a:extLst>
              <a:ext uri="{FF2B5EF4-FFF2-40B4-BE49-F238E27FC236}">
                <a16:creationId xmlns:a16="http://schemas.microsoft.com/office/drawing/2014/main" id="{E17DB931-5FA2-B040-A4F9-2733C60637EF}"/>
              </a:ext>
            </a:extLst>
          </p:cNvPr>
          <p:cNvPicPr>
            <a:picLocks noChangeAspect="1"/>
          </p:cNvPicPr>
          <p:nvPr userDrawn="1"/>
        </p:nvPicPr>
        <p:blipFill>
          <a:blip r:embed="rId3"/>
          <a:stretch>
            <a:fillRect/>
          </a:stretch>
        </p:blipFill>
        <p:spPr>
          <a:xfrm>
            <a:off x="392151" y="4659982"/>
            <a:ext cx="798857" cy="353118"/>
          </a:xfrm>
          <a:prstGeom prst="rect">
            <a:avLst/>
          </a:prstGeom>
        </p:spPr>
      </p:pic>
    </p:spTree>
    <p:extLst>
      <p:ext uri="{BB962C8B-B14F-4D97-AF65-F5344CB8AC3E}">
        <p14:creationId xmlns:p14="http://schemas.microsoft.com/office/powerpoint/2010/main" val="3579683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3DE26F-9F56-474F-9F5A-43828DBA3AFB}"/>
              </a:ext>
            </a:extLst>
          </p:cNvPr>
          <p:cNvSpPr/>
          <p:nvPr userDrawn="1"/>
        </p:nvSpPr>
        <p:spPr>
          <a:xfrm>
            <a:off x="539067" y="1563638"/>
            <a:ext cx="705642" cy="323165"/>
          </a:xfrm>
          <a:prstGeom prst="rect">
            <a:avLst/>
          </a:prstGeom>
        </p:spPr>
        <p:txBody>
          <a:bodyPr wrap="none">
            <a:spAutoFit/>
          </a:bodyPr>
          <a:lstStyle/>
          <a:p>
            <a:r>
              <a:rPr lang="en-GB" sz="1500" dirty="0">
                <a:latin typeface="MULISH REGULAR ROMAN" pitchFamily="2" charset="77"/>
              </a:rPr>
              <a:t>Vi </a:t>
            </a:r>
            <a:r>
              <a:rPr lang="en-GB" sz="1500" dirty="0" err="1">
                <a:latin typeface="MULISH REGULAR ROMAN" pitchFamily="2" charset="77"/>
              </a:rPr>
              <a:t>vil</a:t>
            </a:r>
            <a:r>
              <a:rPr lang="en-GB" sz="1500" dirty="0">
                <a:latin typeface="MULISH REGULAR ROMAN" pitchFamily="2" charset="77"/>
              </a:rPr>
              <a:t>: </a:t>
            </a:r>
          </a:p>
        </p:txBody>
      </p:sp>
      <p:pic>
        <p:nvPicPr>
          <p:cNvPr id="6" name="Picture 5" descr="A couple of people riding bikes on a trail in the woods&#10;&#10;Description automatically generated with medium confidence">
            <a:extLst>
              <a:ext uri="{FF2B5EF4-FFF2-40B4-BE49-F238E27FC236}">
                <a16:creationId xmlns:a16="http://schemas.microsoft.com/office/drawing/2014/main" id="{11CC16D3-6951-874A-AFBF-34A6BCEF986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2685" r="13666"/>
          <a:stretch/>
        </p:blipFill>
        <p:spPr>
          <a:xfrm>
            <a:off x="5508104" y="840184"/>
            <a:ext cx="2673784" cy="3316657"/>
          </a:xfrm>
          <a:prstGeom prst="rect">
            <a:avLst/>
          </a:prstGeom>
        </p:spPr>
      </p:pic>
      <p:sp>
        <p:nvSpPr>
          <p:cNvPr id="8" name="Pladsholder til indhold 2">
            <a:extLst>
              <a:ext uri="{FF2B5EF4-FFF2-40B4-BE49-F238E27FC236}">
                <a16:creationId xmlns:a16="http://schemas.microsoft.com/office/drawing/2014/main" id="{4C7A711F-5414-0946-86FB-F78105F80E63}"/>
              </a:ext>
            </a:extLst>
          </p:cNvPr>
          <p:cNvSpPr>
            <a:spLocks noGrp="1"/>
          </p:cNvSpPr>
          <p:nvPr>
            <p:ph idx="1" hasCustomPrompt="1"/>
          </p:nvPr>
        </p:nvSpPr>
        <p:spPr>
          <a:xfrm>
            <a:off x="539067" y="1955991"/>
            <a:ext cx="4059269" cy="2248841"/>
          </a:xfrm>
        </p:spPr>
        <p:txBody>
          <a:bodyPr/>
          <a:lstStyle>
            <a:lvl1pPr>
              <a:defRPr sz="1200">
                <a:solidFill>
                  <a:srgbClr val="030121"/>
                </a:solidFill>
              </a:defRPr>
            </a:lvl1pPr>
            <a:lvl2pPr>
              <a:defRPr sz="1200">
                <a:solidFill>
                  <a:srgbClr val="030121"/>
                </a:solidFill>
              </a:defRPr>
            </a:lvl2pPr>
            <a:lvl3pPr>
              <a:defRPr sz="1200">
                <a:solidFill>
                  <a:srgbClr val="030121"/>
                </a:solidFill>
              </a:defRPr>
            </a:lvl3pPr>
            <a:lvl4pPr>
              <a:defRPr sz="1200">
                <a:solidFill>
                  <a:srgbClr val="030121"/>
                </a:solidFill>
              </a:defRPr>
            </a:lvl4pPr>
            <a:lvl5pPr>
              <a:defRPr sz="1200">
                <a:solidFill>
                  <a:srgbClr val="030121"/>
                </a:solidFill>
              </a:defRPr>
            </a:lvl5pPr>
          </a:lstStyle>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9" name="Titel 1">
            <a:extLst>
              <a:ext uri="{FF2B5EF4-FFF2-40B4-BE49-F238E27FC236}">
                <a16:creationId xmlns:a16="http://schemas.microsoft.com/office/drawing/2014/main" id="{A6B4583B-D037-CC47-A9C2-A1CD50781C0B}"/>
              </a:ext>
            </a:extLst>
          </p:cNvPr>
          <p:cNvSpPr>
            <a:spLocks noGrp="1"/>
          </p:cNvSpPr>
          <p:nvPr>
            <p:ph type="title" idx="4294967295"/>
          </p:nvPr>
        </p:nvSpPr>
        <p:spPr>
          <a:xfrm>
            <a:off x="539552" y="627534"/>
            <a:ext cx="4464000" cy="570310"/>
          </a:xfrm>
        </p:spPr>
        <p:txBody>
          <a:bodyPr/>
          <a:lstStyle/>
          <a:p>
            <a:r>
              <a:rPr lang="da-DK" dirty="0"/>
              <a:t>Årets indtægter</a:t>
            </a:r>
          </a:p>
        </p:txBody>
      </p:sp>
    </p:spTree>
    <p:extLst>
      <p:ext uri="{BB962C8B-B14F-4D97-AF65-F5344CB8AC3E}">
        <p14:creationId xmlns:p14="http://schemas.microsoft.com/office/powerpoint/2010/main" val="320914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a:prstGeom prst="rect">
            <a:avLst/>
          </a:prstGeom>
        </p:spPr>
        <p:txBody>
          <a:bodyPr>
            <a:noAutofit/>
          </a:bodyPr>
          <a:lstStyle>
            <a:lvl1pPr algn="ctr">
              <a:defRPr>
                <a:solidFill>
                  <a:schemeClr val="bg1"/>
                </a:solidFill>
              </a:defRPr>
            </a:lvl1pPr>
          </a:lstStyle>
          <a:p>
            <a:r>
              <a:rPr lang="da-DK" dirty="0"/>
              <a:t>Klik for at redigere i masteren</a:t>
            </a:r>
            <a:endParaRPr lang="en-US" dirty="0"/>
          </a:p>
        </p:txBody>
      </p:sp>
      <p:sp>
        <p:nvSpPr>
          <p:cNvPr id="3" name="Undertitel 2"/>
          <p:cNvSpPr>
            <a:spLocks noGrp="1"/>
          </p:cNvSpPr>
          <p:nvPr>
            <p:ph type="subTitle" idx="1"/>
          </p:nvPr>
        </p:nvSpPr>
        <p:spPr>
          <a:xfrm>
            <a:off x="1371600" y="2914650"/>
            <a:ext cx="6400800" cy="953244"/>
          </a:xfrm>
          <a:prstGeom prst="rect">
            <a:avLst/>
          </a:prstGeom>
        </p:spPr>
        <p:txBody>
          <a:bodyPr>
            <a:noAutofit/>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Klik for at redigere i master</a:t>
            </a:r>
            <a:endParaRPr lang="en-US" dirty="0"/>
          </a:p>
        </p:txBody>
      </p:sp>
    </p:spTree>
    <p:extLst>
      <p:ext uri="{BB962C8B-B14F-4D97-AF65-F5344CB8AC3E}">
        <p14:creationId xmlns:p14="http://schemas.microsoft.com/office/powerpoint/2010/main" val="34502158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4E9488BA-13CA-EC4A-8746-3AB63F44BFE5}"/>
              </a:ext>
            </a:extLst>
          </p:cNvPr>
          <p:cNvSpPr>
            <a:spLocks noGrp="1"/>
          </p:cNvSpPr>
          <p:nvPr>
            <p:ph type="title" hasCustomPrompt="1"/>
          </p:nvPr>
        </p:nvSpPr>
        <p:spPr>
          <a:xfrm>
            <a:off x="1619672" y="1131590"/>
            <a:ext cx="4071067" cy="1440160"/>
          </a:xfrm>
          <a:noFill/>
        </p:spPr>
        <p:txBody>
          <a:bodyPr/>
          <a:lstStyle>
            <a:lvl1pPr>
              <a:defRPr>
                <a:ln>
                  <a:noFill/>
                </a:ln>
                <a:solidFill>
                  <a:schemeClr val="bg1"/>
                </a:solidFill>
              </a:defRPr>
            </a:lvl1pPr>
          </a:lstStyle>
          <a:p>
            <a:r>
              <a:rPr lang="da-DK" dirty="0">
                <a:solidFill>
                  <a:schemeClr val="bg1"/>
                </a:solidFill>
              </a:rPr>
              <a:t>Klik for at redigere titeltypografien i masteren</a:t>
            </a:r>
            <a:endParaRPr lang="en-US" dirty="0">
              <a:solidFill>
                <a:schemeClr val="bg1"/>
              </a:solidFill>
            </a:endParaRPr>
          </a:p>
        </p:txBody>
      </p:sp>
      <p:sp>
        <p:nvSpPr>
          <p:cNvPr id="9" name="Content Placeholder 7">
            <a:extLst>
              <a:ext uri="{FF2B5EF4-FFF2-40B4-BE49-F238E27FC236}">
                <a16:creationId xmlns:a16="http://schemas.microsoft.com/office/drawing/2014/main" id="{5FCB7295-338A-A748-8897-29C26249944C}"/>
              </a:ext>
            </a:extLst>
          </p:cNvPr>
          <p:cNvSpPr>
            <a:spLocks noGrp="1"/>
          </p:cNvSpPr>
          <p:nvPr>
            <p:ph idx="1"/>
          </p:nvPr>
        </p:nvSpPr>
        <p:spPr>
          <a:xfrm>
            <a:off x="1631470" y="2771182"/>
            <a:ext cx="4059269" cy="808680"/>
          </a:xfrm>
        </p:spPr>
        <p:txBody>
          <a:bodyPr/>
          <a:lstStyle>
            <a:lvl1pPr>
              <a:defRPr>
                <a:solidFill>
                  <a:schemeClr val="bg1"/>
                </a:solidFill>
              </a:defRPr>
            </a:lvl1pPr>
          </a:lstStyle>
          <a:p>
            <a:pPr marL="171450" lvl="0" indent="-171450">
              <a:buFont typeface="Arial" panose="020B0604020202020204" pitchFamily="34" charset="0"/>
              <a:buChar char="•"/>
            </a:pPr>
            <a:r>
              <a:rPr lang="da-DK" dirty="0"/>
              <a:t>Klik for at redigere teksttypografierne i masteren</a:t>
            </a:r>
          </a:p>
        </p:txBody>
      </p:sp>
    </p:spTree>
    <p:extLst>
      <p:ext uri="{BB962C8B-B14F-4D97-AF65-F5344CB8AC3E}">
        <p14:creationId xmlns:p14="http://schemas.microsoft.com/office/powerpoint/2010/main" val="934392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356917" y="369944"/>
            <a:ext cx="4071067" cy="1409718"/>
          </a:xfrm>
          <a:prstGeom prst="rect">
            <a:avLst/>
          </a:prstGeom>
        </p:spPr>
        <p:txBody>
          <a:bodyPr>
            <a:noAutofit/>
          </a:bodyPr>
          <a:lstStyle>
            <a:lvl1pPr>
              <a:defRPr sz="4000" b="0">
                <a:solidFill>
                  <a:schemeClr val="bg1"/>
                </a:solidFill>
              </a:defRPr>
            </a:lvl1pPr>
          </a:lstStyle>
          <a:p>
            <a:r>
              <a:rPr lang="da-DK" dirty="0"/>
              <a:t>Klik for at redigere i masteren</a:t>
            </a:r>
            <a:endParaRPr lang="en-US" dirty="0"/>
          </a:p>
        </p:txBody>
      </p:sp>
      <p:sp>
        <p:nvSpPr>
          <p:cNvPr id="3" name="Pladsholder til indhold 2"/>
          <p:cNvSpPr>
            <a:spLocks noGrp="1"/>
          </p:cNvSpPr>
          <p:nvPr>
            <p:ph idx="1" hasCustomPrompt="1"/>
          </p:nvPr>
        </p:nvSpPr>
        <p:spPr>
          <a:xfrm>
            <a:off x="368715" y="1835077"/>
            <a:ext cx="4059269" cy="2248841"/>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9" name="Pladsholder til billede 8"/>
          <p:cNvSpPr>
            <a:spLocks noGrp="1"/>
          </p:cNvSpPr>
          <p:nvPr>
            <p:ph type="pic" sz="quarter" idx="13"/>
          </p:nvPr>
        </p:nvSpPr>
        <p:spPr>
          <a:xfrm>
            <a:off x="4578673" y="483518"/>
            <a:ext cx="4091441" cy="3600400"/>
          </a:xfrm>
          <a:prstGeom prst="rect">
            <a:avLst/>
          </a:prstGeom>
        </p:spPr>
        <p:txBody>
          <a:bodyPr/>
          <a:lstStyle>
            <a:lvl1pPr>
              <a:defRPr>
                <a:solidFill>
                  <a:schemeClr val="bg1"/>
                </a:solidFill>
              </a:defRPr>
            </a:lvl1pPr>
          </a:lstStyle>
          <a:p>
            <a:r>
              <a:rPr lang="da-DK" dirty="0"/>
              <a:t>Træk billede til pladsholder, eller klik på symbol for at tilføje</a:t>
            </a:r>
            <a:endParaRPr lang="en-US" dirty="0"/>
          </a:p>
        </p:txBody>
      </p:sp>
    </p:spTree>
    <p:extLst>
      <p:ext uri="{BB962C8B-B14F-4D97-AF65-F5344CB8AC3E}">
        <p14:creationId xmlns:p14="http://schemas.microsoft.com/office/powerpoint/2010/main" val="1454247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og indholdsobjekt 2">
    <p:spTree>
      <p:nvGrpSpPr>
        <p:cNvPr id="1" name=""/>
        <p:cNvGrpSpPr/>
        <p:nvPr/>
      </p:nvGrpSpPr>
      <p:grpSpPr>
        <a:xfrm>
          <a:off x="0" y="0"/>
          <a:ext cx="0" cy="0"/>
          <a:chOff x="0" y="0"/>
          <a:chExt cx="0" cy="0"/>
        </a:xfrm>
      </p:grpSpPr>
      <p:sp>
        <p:nvSpPr>
          <p:cNvPr id="15" name="Titel 1"/>
          <p:cNvSpPr>
            <a:spLocks noGrp="1"/>
          </p:cNvSpPr>
          <p:nvPr>
            <p:ph type="title"/>
          </p:nvPr>
        </p:nvSpPr>
        <p:spPr>
          <a:xfrm>
            <a:off x="356917" y="369944"/>
            <a:ext cx="4071067" cy="1409718"/>
          </a:xfrm>
          <a:prstGeom prst="rect">
            <a:avLst/>
          </a:prstGeom>
        </p:spPr>
        <p:txBody>
          <a:bodyPr>
            <a:noAutofit/>
          </a:bodyPr>
          <a:lstStyle>
            <a:lvl1pPr>
              <a:defRPr sz="4000">
                <a:solidFill>
                  <a:schemeClr val="bg1"/>
                </a:solidFill>
              </a:defRPr>
            </a:lvl1pPr>
          </a:lstStyle>
          <a:p>
            <a:r>
              <a:rPr lang="da-DK" dirty="0"/>
              <a:t>Klik for at redigere i masteren</a:t>
            </a:r>
            <a:endParaRPr lang="en-US" dirty="0"/>
          </a:p>
        </p:txBody>
      </p:sp>
      <p:sp>
        <p:nvSpPr>
          <p:cNvPr id="18" name="Pladsholder til indhold 2"/>
          <p:cNvSpPr>
            <a:spLocks noGrp="1"/>
          </p:cNvSpPr>
          <p:nvPr>
            <p:ph idx="1"/>
          </p:nvPr>
        </p:nvSpPr>
        <p:spPr>
          <a:xfrm>
            <a:off x="368715" y="1835077"/>
            <a:ext cx="4059269" cy="2248841"/>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20" name="Pladsholder til billede 8"/>
          <p:cNvSpPr>
            <a:spLocks noGrp="1"/>
          </p:cNvSpPr>
          <p:nvPr>
            <p:ph type="pic" sz="quarter" idx="13"/>
          </p:nvPr>
        </p:nvSpPr>
        <p:spPr>
          <a:xfrm>
            <a:off x="4578673" y="483518"/>
            <a:ext cx="4091441" cy="3600400"/>
          </a:xfrm>
          <a:prstGeom prst="rect">
            <a:avLst/>
          </a:prstGeom>
        </p:spPr>
        <p:txBody>
          <a:bodyPr/>
          <a:lstStyle>
            <a:lvl1pPr>
              <a:defRPr>
                <a:solidFill>
                  <a:schemeClr val="bg1"/>
                </a:solidFill>
              </a:defRPr>
            </a:lvl1pPr>
          </a:lstStyle>
          <a:p>
            <a:r>
              <a:rPr lang="da-DK" dirty="0"/>
              <a:t>Træk billede til pladsholder, eller klik på symbol for at tilføje</a:t>
            </a:r>
            <a:endParaRPr lang="en-US" dirty="0"/>
          </a:p>
        </p:txBody>
      </p:sp>
    </p:spTree>
    <p:extLst>
      <p:ext uri="{BB962C8B-B14F-4D97-AF65-F5344CB8AC3E}">
        <p14:creationId xmlns:p14="http://schemas.microsoft.com/office/powerpoint/2010/main" val="136322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6B70C441-7213-244B-BD2D-518AFC65DFE5}"/>
              </a:ext>
            </a:extLst>
          </p:cNvPr>
          <p:cNvSpPr>
            <a:spLocks noGrp="1"/>
          </p:cNvSpPr>
          <p:nvPr>
            <p:ph type="title" hasCustomPrompt="1"/>
          </p:nvPr>
        </p:nvSpPr>
        <p:spPr>
          <a:xfrm>
            <a:off x="1619672" y="1131590"/>
            <a:ext cx="4071067" cy="1440160"/>
          </a:xfrm>
          <a:noFill/>
        </p:spPr>
        <p:txBody>
          <a:bodyPr/>
          <a:lstStyle>
            <a:lvl1pPr>
              <a:defRPr>
                <a:ln>
                  <a:noFill/>
                </a:ln>
                <a:noFill/>
              </a:defRPr>
            </a:lvl1pPr>
          </a:lstStyle>
          <a:p>
            <a:r>
              <a:rPr lang="da-DK" sz="3000" dirty="0">
                <a:solidFill>
                  <a:schemeClr val="tx1">
                    <a:lumMod val="95000"/>
                    <a:lumOff val="5000"/>
                  </a:schemeClr>
                </a:solidFill>
              </a:rPr>
              <a:t>Klik for at redigere titeltypografien i masteren</a:t>
            </a:r>
            <a:endParaRPr lang="en-US" sz="3000" dirty="0">
              <a:solidFill>
                <a:schemeClr val="tx1">
                  <a:lumMod val="95000"/>
                  <a:lumOff val="5000"/>
                </a:schemeClr>
              </a:solidFill>
            </a:endParaRPr>
          </a:p>
        </p:txBody>
      </p:sp>
      <p:sp>
        <p:nvSpPr>
          <p:cNvPr id="7" name="Content Placeholder 7">
            <a:extLst>
              <a:ext uri="{FF2B5EF4-FFF2-40B4-BE49-F238E27FC236}">
                <a16:creationId xmlns:a16="http://schemas.microsoft.com/office/drawing/2014/main" id="{BC79E8AC-9F5E-E445-BA0F-E7FA0844EF00}"/>
              </a:ext>
            </a:extLst>
          </p:cNvPr>
          <p:cNvSpPr>
            <a:spLocks noGrp="1"/>
          </p:cNvSpPr>
          <p:nvPr>
            <p:ph idx="1"/>
          </p:nvPr>
        </p:nvSpPr>
        <p:spPr>
          <a:xfrm>
            <a:off x="1631470" y="2771182"/>
            <a:ext cx="4059269" cy="808680"/>
          </a:xfrm>
        </p:spPr>
        <p:txBody>
          <a:bodyPr/>
          <a:lstStyle>
            <a:lvl1pPr>
              <a:buFont typeface="System Font Regular"/>
              <a:buChar char="–"/>
              <a:defRPr sz="1200">
                <a:solidFill>
                  <a:schemeClr val="tx1">
                    <a:lumMod val="95000"/>
                    <a:lumOff val="5000"/>
                  </a:schemeClr>
                </a:solidFill>
              </a:defRPr>
            </a:lvl1pPr>
          </a:lstStyle>
          <a:p>
            <a:pPr marL="171450" lvl="0" indent="-171450">
              <a:buFont typeface="Arial" panose="020B0604020202020204" pitchFamily="34" charset="0"/>
              <a:buChar char="•"/>
            </a:pPr>
            <a:r>
              <a:rPr lang="da-DK" dirty="0"/>
              <a:t>Klik for at redigere teksttypografierne i masteren</a:t>
            </a:r>
          </a:p>
        </p:txBody>
      </p:sp>
    </p:spTree>
    <p:extLst>
      <p:ext uri="{BB962C8B-B14F-4D97-AF65-F5344CB8AC3E}">
        <p14:creationId xmlns:p14="http://schemas.microsoft.com/office/powerpoint/2010/main" val="25862514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2081734"/>
            <a:ext cx="7772400" cy="1354111"/>
          </a:xfrm>
          <a:prstGeom prst="rect">
            <a:avLst/>
          </a:prstGeom>
        </p:spPr>
        <p:txBody>
          <a:bodyPr anchor="t"/>
          <a:lstStyle>
            <a:lvl1pPr algn="ctr">
              <a:defRPr sz="4000" b="1" cap="all">
                <a:solidFill>
                  <a:schemeClr val="bg1"/>
                </a:solidFill>
              </a:defRPr>
            </a:lvl1pPr>
          </a:lstStyle>
          <a:p>
            <a:r>
              <a:rPr lang="da-DK" dirty="0"/>
              <a:t>Klik for at redigere i masteren</a:t>
            </a:r>
            <a:endParaRPr lang="en-US" dirty="0"/>
          </a:p>
        </p:txBody>
      </p:sp>
      <p:sp>
        <p:nvSpPr>
          <p:cNvPr id="3" name="Pladsholder til tekst 2"/>
          <p:cNvSpPr>
            <a:spLocks noGrp="1"/>
          </p:cNvSpPr>
          <p:nvPr>
            <p:ph type="body" idx="1"/>
          </p:nvPr>
        </p:nvSpPr>
        <p:spPr>
          <a:xfrm>
            <a:off x="722313" y="1563638"/>
            <a:ext cx="7772400" cy="518095"/>
          </a:xfrm>
          <a:prstGeom prst="rect">
            <a:avLst/>
          </a:prstGeo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dirty="0"/>
              <a:t>Klik for at redigere teksttypografierne i masteren</a:t>
            </a:r>
          </a:p>
        </p:txBody>
      </p:sp>
    </p:spTree>
    <p:extLst>
      <p:ext uri="{BB962C8B-B14F-4D97-AF65-F5344CB8AC3E}">
        <p14:creationId xmlns:p14="http://schemas.microsoft.com/office/powerpoint/2010/main" val="913650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Intro">
    <p:spTree>
      <p:nvGrpSpPr>
        <p:cNvPr id="1" name=""/>
        <p:cNvGrpSpPr/>
        <p:nvPr/>
      </p:nvGrpSpPr>
      <p:grpSpPr>
        <a:xfrm>
          <a:off x="0" y="0"/>
          <a:ext cx="0" cy="0"/>
          <a:chOff x="0" y="0"/>
          <a:chExt cx="0" cy="0"/>
        </a:xfrm>
      </p:grpSpPr>
      <p:sp>
        <p:nvSpPr>
          <p:cNvPr id="2" name="Titel 1"/>
          <p:cNvSpPr>
            <a:spLocks noGrp="1"/>
          </p:cNvSpPr>
          <p:nvPr>
            <p:ph type="title"/>
          </p:nvPr>
        </p:nvSpPr>
        <p:spPr>
          <a:xfrm>
            <a:off x="1" y="1550194"/>
            <a:ext cx="9143999" cy="1237580"/>
          </a:xfrm>
          <a:prstGeom prst="rect">
            <a:avLst/>
          </a:prstGeom>
        </p:spPr>
        <p:txBody>
          <a:bodyPr anchor="t"/>
          <a:lstStyle>
            <a:lvl1pPr algn="ctr">
              <a:defRPr sz="4000" b="1" cap="all">
                <a:solidFill>
                  <a:schemeClr val="bg1"/>
                </a:solidFill>
              </a:defRPr>
            </a:lvl1pPr>
          </a:lstStyle>
          <a:p>
            <a:r>
              <a:rPr lang="da-DK" dirty="0"/>
              <a:t>Klik for at redigere i masteren</a:t>
            </a:r>
            <a:endParaRPr lang="en-US" dirty="0"/>
          </a:p>
        </p:txBody>
      </p:sp>
      <p:sp>
        <p:nvSpPr>
          <p:cNvPr id="3" name="Pladsholder til tekst 2"/>
          <p:cNvSpPr>
            <a:spLocks noGrp="1"/>
          </p:cNvSpPr>
          <p:nvPr>
            <p:ph type="body" idx="1"/>
          </p:nvPr>
        </p:nvSpPr>
        <p:spPr>
          <a:xfrm>
            <a:off x="685800" y="2859782"/>
            <a:ext cx="7772400" cy="374079"/>
          </a:xfrm>
          <a:prstGeom prst="rect">
            <a:avLst/>
          </a:prstGeo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dirty="0"/>
              <a:t>Klik for at redigere teksttypografierne i masteren</a:t>
            </a:r>
          </a:p>
        </p:txBody>
      </p:sp>
    </p:spTree>
    <p:extLst>
      <p:ext uri="{BB962C8B-B14F-4D97-AF65-F5344CB8AC3E}">
        <p14:creationId xmlns:p14="http://schemas.microsoft.com/office/powerpoint/2010/main" val="18167764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356917" y="369944"/>
            <a:ext cx="8391547" cy="1409718"/>
          </a:xfrm>
          <a:prstGeom prst="rect">
            <a:avLst/>
          </a:prstGeom>
        </p:spPr>
        <p:txBody>
          <a:bodyPr/>
          <a:lstStyle>
            <a:lvl1pPr>
              <a:defRPr>
                <a:solidFill>
                  <a:schemeClr val="bg1"/>
                </a:solidFill>
              </a:defRPr>
            </a:lvl1pPr>
          </a:lstStyle>
          <a:p>
            <a:r>
              <a:rPr lang="da-DK" dirty="0"/>
              <a:t>Klik for at redigere i masteren</a:t>
            </a:r>
            <a:endParaRPr lang="en-US" dirty="0"/>
          </a:p>
        </p:txBody>
      </p:sp>
      <p:sp>
        <p:nvSpPr>
          <p:cNvPr id="3" name="Pladsholder til indhold 2"/>
          <p:cNvSpPr>
            <a:spLocks noGrp="1"/>
          </p:cNvSpPr>
          <p:nvPr>
            <p:ph sz="half" idx="1"/>
          </p:nvPr>
        </p:nvSpPr>
        <p:spPr>
          <a:xfrm>
            <a:off x="457200" y="1923678"/>
            <a:ext cx="4038600" cy="1944216"/>
          </a:xfrm>
          <a:prstGeom prst="rect">
            <a:avLst/>
          </a:prstGeom>
        </p:spPr>
        <p:txBody>
          <a:bodyPr>
            <a:normAutofit/>
          </a:bodyPr>
          <a:lstStyle>
            <a:lvl1pPr>
              <a:defRPr sz="1100">
                <a:solidFill>
                  <a:schemeClr val="bg1"/>
                </a:solidFill>
              </a:defRPr>
            </a:lvl1pPr>
            <a:lvl2pPr>
              <a:defRPr sz="1100">
                <a:solidFill>
                  <a:schemeClr val="bg1"/>
                </a:solidFill>
              </a:defRPr>
            </a:lvl2pPr>
            <a:lvl3pPr>
              <a:defRPr sz="1100">
                <a:solidFill>
                  <a:schemeClr val="bg1"/>
                </a:solidFill>
              </a:defRPr>
            </a:lvl3pPr>
            <a:lvl4pPr>
              <a:defRPr sz="1100">
                <a:solidFill>
                  <a:schemeClr val="bg1"/>
                </a:solidFill>
              </a:defRPr>
            </a:lvl4pPr>
            <a:lvl5pPr>
              <a:defRPr sz="1100">
                <a:solidFill>
                  <a:schemeClr val="bg1"/>
                </a:solidFill>
              </a:defRPr>
            </a:lvl5pPr>
            <a:lvl6pPr>
              <a:defRPr sz="1800"/>
            </a:lvl6pPr>
            <a:lvl7pPr>
              <a:defRPr sz="1800"/>
            </a:lvl7pPr>
            <a:lvl8pPr>
              <a:defRPr sz="1800"/>
            </a:lvl8pPr>
            <a:lvl9pPr>
              <a:defRPr sz="1800"/>
            </a:lvl9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4" name="Pladsholder til indhold 3"/>
          <p:cNvSpPr>
            <a:spLocks noGrp="1"/>
          </p:cNvSpPr>
          <p:nvPr>
            <p:ph sz="half" idx="2"/>
          </p:nvPr>
        </p:nvSpPr>
        <p:spPr>
          <a:xfrm>
            <a:off x="4648200" y="1923678"/>
            <a:ext cx="4038600" cy="1944216"/>
          </a:xfrm>
          <a:prstGeom prst="rect">
            <a:avLst/>
          </a:prstGeom>
        </p:spPr>
        <p:txBody>
          <a:bodyPr>
            <a:normAutofit/>
          </a:bodyPr>
          <a:lstStyle>
            <a:lvl1pPr>
              <a:defRPr sz="1100">
                <a:solidFill>
                  <a:schemeClr val="bg1"/>
                </a:solidFill>
              </a:defRPr>
            </a:lvl1pPr>
            <a:lvl2pPr>
              <a:defRPr sz="1100">
                <a:solidFill>
                  <a:schemeClr val="bg1"/>
                </a:solidFill>
              </a:defRPr>
            </a:lvl2pPr>
            <a:lvl3pPr>
              <a:defRPr sz="1100">
                <a:solidFill>
                  <a:schemeClr val="bg1"/>
                </a:solidFill>
              </a:defRPr>
            </a:lvl3pPr>
            <a:lvl4pPr>
              <a:defRPr sz="1100">
                <a:solidFill>
                  <a:schemeClr val="bg1"/>
                </a:solidFill>
              </a:defRPr>
            </a:lvl4pPr>
            <a:lvl5pPr>
              <a:defRPr sz="1100">
                <a:solidFill>
                  <a:schemeClr val="bg1"/>
                </a:solidFill>
              </a:defRPr>
            </a:lvl5pPr>
            <a:lvl6pPr>
              <a:defRPr sz="1800"/>
            </a:lvl6pPr>
            <a:lvl7pPr>
              <a:defRPr sz="1800"/>
            </a:lvl7pPr>
            <a:lvl8pPr>
              <a:defRPr sz="1800"/>
            </a:lvl8pPr>
            <a:lvl9pPr>
              <a:defRPr sz="1800"/>
            </a:lvl9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Tree>
    <p:extLst>
      <p:ext uri="{BB962C8B-B14F-4D97-AF65-F5344CB8AC3E}">
        <p14:creationId xmlns:p14="http://schemas.microsoft.com/office/powerpoint/2010/main" val="13016114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356916" y="369944"/>
            <a:ext cx="8391600" cy="1409718"/>
          </a:xfrm>
          <a:prstGeom prst="rect">
            <a:avLst/>
          </a:prstGeom>
        </p:spPr>
        <p:txBody>
          <a:bodyPr/>
          <a:lstStyle>
            <a:lvl1pPr>
              <a:defRPr>
                <a:solidFill>
                  <a:schemeClr val="bg1"/>
                </a:solidFill>
              </a:defRPr>
            </a:lvl1pPr>
          </a:lstStyle>
          <a:p>
            <a:r>
              <a:rPr lang="da-DK" dirty="0"/>
              <a:t>Klik for at redigere i masteren</a:t>
            </a:r>
            <a:endParaRPr lang="en-US" dirty="0"/>
          </a:p>
        </p:txBody>
      </p:sp>
    </p:spTree>
    <p:extLst>
      <p:ext uri="{BB962C8B-B14F-4D97-AF65-F5344CB8AC3E}">
        <p14:creationId xmlns:p14="http://schemas.microsoft.com/office/powerpoint/2010/main" val="117051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519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a:prstGeom prst="rect">
            <a:avLst/>
          </a:prstGeom>
        </p:spPr>
        <p:txBody>
          <a:bodyPr anchor="t"/>
          <a:lstStyle>
            <a:lvl1pPr algn="l">
              <a:defRPr sz="2000" b="1">
                <a:solidFill>
                  <a:schemeClr val="bg1"/>
                </a:solidFill>
              </a:defRPr>
            </a:lvl1pPr>
          </a:lstStyle>
          <a:p>
            <a:r>
              <a:rPr lang="da-DK" dirty="0"/>
              <a:t>Klik for at redigere i masteren</a:t>
            </a:r>
            <a:endParaRPr lang="en-US" dirty="0"/>
          </a:p>
        </p:txBody>
      </p:sp>
      <p:sp>
        <p:nvSpPr>
          <p:cNvPr id="3" name="Pladsholder til indhold 2"/>
          <p:cNvSpPr>
            <a:spLocks noGrp="1"/>
          </p:cNvSpPr>
          <p:nvPr>
            <p:ph idx="1"/>
          </p:nvPr>
        </p:nvSpPr>
        <p:spPr>
          <a:xfrm>
            <a:off x="3575050" y="243426"/>
            <a:ext cx="5111750" cy="3552460"/>
          </a:xfrm>
          <a:prstGeom prst="rect">
            <a:avLst/>
          </a:prstGeom>
        </p:spPr>
        <p:txBody>
          <a:bodyPr>
            <a:normAutofit/>
          </a:bodyPr>
          <a:lstStyle>
            <a:lvl1pPr>
              <a:defRPr sz="1100">
                <a:solidFill>
                  <a:schemeClr val="bg1"/>
                </a:solidFill>
              </a:defRPr>
            </a:lvl1pPr>
            <a:lvl2pPr>
              <a:defRPr sz="1100">
                <a:solidFill>
                  <a:schemeClr val="bg1"/>
                </a:solidFill>
              </a:defRPr>
            </a:lvl2pPr>
            <a:lvl3pPr>
              <a:defRPr sz="1100">
                <a:solidFill>
                  <a:schemeClr val="bg1"/>
                </a:solidFill>
              </a:defRPr>
            </a:lvl3pPr>
            <a:lvl4pPr>
              <a:defRPr sz="1100">
                <a:solidFill>
                  <a:schemeClr val="bg1"/>
                </a:solidFill>
              </a:defRPr>
            </a:lvl4pPr>
            <a:lvl5pPr>
              <a:defRPr sz="1100">
                <a:solidFill>
                  <a:schemeClr val="bg1"/>
                </a:solidFill>
              </a:defRPr>
            </a:lvl5pPr>
            <a:lvl6pPr>
              <a:defRPr sz="2000"/>
            </a:lvl6pPr>
            <a:lvl7pPr>
              <a:defRPr sz="2000"/>
            </a:lvl7pPr>
            <a:lvl8pPr>
              <a:defRPr sz="2000"/>
            </a:lvl8pPr>
            <a:lvl9pPr>
              <a:defRPr sz="2000"/>
            </a:lvl9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4" name="Pladsholder til tekst 3"/>
          <p:cNvSpPr>
            <a:spLocks noGrp="1"/>
          </p:cNvSpPr>
          <p:nvPr>
            <p:ph type="body" sz="half" idx="2"/>
          </p:nvPr>
        </p:nvSpPr>
        <p:spPr>
          <a:xfrm>
            <a:off x="457201" y="1076327"/>
            <a:ext cx="3008313" cy="2719560"/>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a:t>Klik for at redigere teksttypografierne i masteren</a:t>
            </a:r>
          </a:p>
        </p:txBody>
      </p:sp>
    </p:spTree>
    <p:extLst>
      <p:ext uri="{BB962C8B-B14F-4D97-AF65-F5344CB8AC3E}">
        <p14:creationId xmlns:p14="http://schemas.microsoft.com/office/powerpoint/2010/main" val="23391040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3201743"/>
            <a:ext cx="5486400" cy="425054"/>
          </a:xfrm>
          <a:prstGeom prst="rect">
            <a:avLst/>
          </a:prstGeom>
        </p:spPr>
        <p:txBody>
          <a:bodyPr anchor="b"/>
          <a:lstStyle>
            <a:lvl1pPr algn="l">
              <a:defRPr sz="2000" b="1">
                <a:solidFill>
                  <a:schemeClr val="bg1"/>
                </a:solidFill>
              </a:defRPr>
            </a:lvl1pPr>
          </a:lstStyle>
          <a:p>
            <a:r>
              <a:rPr lang="da-DK" dirty="0"/>
              <a:t>Klik for at redigere i masteren</a:t>
            </a:r>
            <a:endParaRPr lang="en-US" dirty="0"/>
          </a:p>
        </p:txBody>
      </p:sp>
      <p:sp>
        <p:nvSpPr>
          <p:cNvPr id="3" name="Pladsholder til billede 2"/>
          <p:cNvSpPr>
            <a:spLocks noGrp="1"/>
          </p:cNvSpPr>
          <p:nvPr>
            <p:ph type="pic" idx="1"/>
          </p:nvPr>
        </p:nvSpPr>
        <p:spPr>
          <a:xfrm>
            <a:off x="1792288" y="699542"/>
            <a:ext cx="5486400" cy="2472209"/>
          </a:xfrm>
          <a:prstGeom prst="rect">
            <a:avLst/>
          </a:prstGeom>
        </p:spPr>
        <p:txBody>
          <a:bodyPr/>
          <a:lstStyle>
            <a:lvl1pPr marL="0" indent="0">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Pladsholder til tekst 3"/>
          <p:cNvSpPr>
            <a:spLocks noGrp="1"/>
          </p:cNvSpPr>
          <p:nvPr>
            <p:ph type="body" sz="half" idx="2"/>
          </p:nvPr>
        </p:nvSpPr>
        <p:spPr>
          <a:xfrm>
            <a:off x="1792288" y="3626797"/>
            <a:ext cx="5486400" cy="524394"/>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a:t>Klik for at redigere teksttypografierne i masteren</a:t>
            </a:r>
          </a:p>
        </p:txBody>
      </p:sp>
    </p:spTree>
    <p:extLst>
      <p:ext uri="{BB962C8B-B14F-4D97-AF65-F5344CB8AC3E}">
        <p14:creationId xmlns:p14="http://schemas.microsoft.com/office/powerpoint/2010/main" val="1846500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07F5F1F0-B317-B141-AEE8-B84C9AFA9A5A}"/>
              </a:ext>
            </a:extLst>
          </p:cNvPr>
          <p:cNvSpPr>
            <a:spLocks noGrp="1"/>
          </p:cNvSpPr>
          <p:nvPr>
            <p:ph type="subTitle" idx="1"/>
          </p:nvPr>
        </p:nvSpPr>
        <p:spPr>
          <a:xfrm>
            <a:off x="2631126" y="2664445"/>
            <a:ext cx="3881747" cy="953244"/>
          </a:xfrm>
          <a:prstGeom prst="rect">
            <a:avLst/>
          </a:prstGeom>
        </p:spPr>
        <p:txBody>
          <a:bodyPr/>
          <a:lstStyle>
            <a:lvl1pPr algn="ctr">
              <a:defRPr/>
            </a:lvl1pPr>
          </a:lstStyle>
          <a:p>
            <a:pPr>
              <a:lnSpc>
                <a:spcPct val="100000"/>
              </a:lnSpc>
            </a:pPr>
            <a:endParaRPr lang="da-DK" sz="1000" i="1" dirty="0"/>
          </a:p>
        </p:txBody>
      </p:sp>
      <p:sp>
        <p:nvSpPr>
          <p:cNvPr id="7" name="Titel 1">
            <a:extLst>
              <a:ext uri="{FF2B5EF4-FFF2-40B4-BE49-F238E27FC236}">
                <a16:creationId xmlns:a16="http://schemas.microsoft.com/office/drawing/2014/main" id="{86406FC6-EE87-5740-A393-868605DC37D4}"/>
              </a:ext>
            </a:extLst>
          </p:cNvPr>
          <p:cNvSpPr>
            <a:spLocks noGrp="1"/>
          </p:cNvSpPr>
          <p:nvPr>
            <p:ph type="title"/>
          </p:nvPr>
        </p:nvSpPr>
        <p:spPr>
          <a:xfrm>
            <a:off x="0" y="2067694"/>
            <a:ext cx="9137374" cy="181762"/>
          </a:xfrm>
          <a:prstGeom prst="rect">
            <a:avLst/>
          </a:prstGeom>
        </p:spPr>
        <p:txBody>
          <a:bodyPr>
            <a:noAutofit/>
          </a:bodyPr>
          <a:lstStyle>
            <a:lvl1pPr algn="ctr">
              <a:defRPr sz="9600">
                <a:solidFill>
                  <a:schemeClr val="bg1"/>
                </a:solidFill>
              </a:defRPr>
            </a:lvl1pPr>
          </a:lstStyle>
          <a:p>
            <a:r>
              <a:rPr lang="da-DK" dirty="0"/>
              <a:t>Klik for at redigere i masteren</a:t>
            </a:r>
            <a:endParaRPr lang="en-US" dirty="0"/>
          </a:p>
        </p:txBody>
      </p:sp>
    </p:spTree>
    <p:extLst>
      <p:ext uri="{BB962C8B-B14F-4D97-AF65-F5344CB8AC3E}">
        <p14:creationId xmlns:p14="http://schemas.microsoft.com/office/powerpoint/2010/main" val="32655934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
    <p:spTree>
      <p:nvGrpSpPr>
        <p:cNvPr id="1" name=""/>
        <p:cNvGrpSpPr/>
        <p:nvPr/>
      </p:nvGrpSpPr>
      <p:grpSpPr>
        <a:xfrm>
          <a:off x="0" y="0"/>
          <a:ext cx="0" cy="0"/>
          <a:chOff x="0" y="0"/>
          <a:chExt cx="0" cy="0"/>
        </a:xfrm>
      </p:grpSpPr>
      <p:sp>
        <p:nvSpPr>
          <p:cNvPr id="27" name="Title 6">
            <a:extLst>
              <a:ext uri="{FF2B5EF4-FFF2-40B4-BE49-F238E27FC236}">
                <a16:creationId xmlns:a16="http://schemas.microsoft.com/office/drawing/2014/main" id="{293CA263-8E17-DB47-B49A-9CC49B2CB534}"/>
              </a:ext>
            </a:extLst>
          </p:cNvPr>
          <p:cNvSpPr>
            <a:spLocks noGrp="1"/>
          </p:cNvSpPr>
          <p:nvPr>
            <p:ph type="title" hasCustomPrompt="1"/>
          </p:nvPr>
        </p:nvSpPr>
        <p:spPr>
          <a:xfrm>
            <a:off x="737828" y="368819"/>
            <a:ext cx="7668344" cy="1440160"/>
          </a:xfrm>
          <a:noFill/>
        </p:spPr>
        <p:txBody>
          <a:bodyPr>
            <a:noAutofit/>
          </a:bodyPr>
          <a:lstStyle>
            <a:lvl1pPr algn="ctr">
              <a:lnSpc>
                <a:spcPct val="100000"/>
              </a:lnSpc>
              <a:defRPr sz="4000">
                <a:ln>
                  <a:noFill/>
                </a:ln>
                <a:solidFill>
                  <a:schemeClr val="bg1"/>
                </a:solidFill>
              </a:defRPr>
            </a:lvl1pPr>
          </a:lstStyle>
          <a:p>
            <a:r>
              <a:rPr lang="da-DK" dirty="0">
                <a:solidFill>
                  <a:schemeClr val="bg1"/>
                </a:solidFill>
              </a:rPr>
              <a:t>Klik for at redigere titeltypografien i masteren</a:t>
            </a:r>
            <a:endParaRPr lang="en-US" dirty="0">
              <a:solidFill>
                <a:schemeClr val="bg1"/>
              </a:solidFill>
            </a:endParaRPr>
          </a:p>
        </p:txBody>
      </p:sp>
      <p:sp>
        <p:nvSpPr>
          <p:cNvPr id="33" name="Text Placeholder 32">
            <a:extLst>
              <a:ext uri="{FF2B5EF4-FFF2-40B4-BE49-F238E27FC236}">
                <a16:creationId xmlns:a16="http://schemas.microsoft.com/office/drawing/2014/main" id="{690B65FE-CAA0-6741-9A11-13EEB52D3D31}"/>
              </a:ext>
            </a:extLst>
          </p:cNvPr>
          <p:cNvSpPr>
            <a:spLocks noGrp="1"/>
          </p:cNvSpPr>
          <p:nvPr>
            <p:ph type="body" sz="quarter" idx="10" hasCustomPrompt="1"/>
          </p:nvPr>
        </p:nvSpPr>
        <p:spPr>
          <a:xfrm>
            <a:off x="395536" y="2139702"/>
            <a:ext cx="1512168" cy="360363"/>
          </a:xfrm>
        </p:spPr>
        <p:txBody>
          <a:bodyPr/>
          <a:lstStyle>
            <a:lvl1pPr algn="ctr">
              <a:lnSpc>
                <a:spcPct val="100000"/>
              </a:lnSpc>
              <a:defRPr sz="1200" b="1" i="0">
                <a:latin typeface="Nunito ExtraBold" pitchFamily="2" charset="77"/>
              </a:defRPr>
            </a:lvl1pPr>
          </a:lstStyle>
          <a:p>
            <a:r>
              <a:rPr lang="da-DK" sz="1100" dirty="0"/>
              <a:t>Klik for at redigere i masteren</a:t>
            </a:r>
            <a:endParaRPr lang="en-US" sz="1100" dirty="0"/>
          </a:p>
        </p:txBody>
      </p:sp>
      <p:sp>
        <p:nvSpPr>
          <p:cNvPr id="36" name="Pladsholder til tekst 3">
            <a:extLst>
              <a:ext uri="{FF2B5EF4-FFF2-40B4-BE49-F238E27FC236}">
                <a16:creationId xmlns:a16="http://schemas.microsoft.com/office/drawing/2014/main" id="{BA433217-7DBF-CA4A-8C85-7A54EF88447D}"/>
              </a:ext>
            </a:extLst>
          </p:cNvPr>
          <p:cNvSpPr>
            <a:spLocks noGrp="1"/>
          </p:cNvSpPr>
          <p:nvPr>
            <p:ph type="body" sz="half" idx="2"/>
          </p:nvPr>
        </p:nvSpPr>
        <p:spPr>
          <a:xfrm>
            <a:off x="395447" y="2508121"/>
            <a:ext cx="1512169" cy="656537"/>
          </a:xfrm>
          <a:prstGeom prst="rect">
            <a:avLst/>
          </a:prstGeom>
        </p:spPr>
        <p:txBody>
          <a:bodyPr/>
          <a:lstStyle>
            <a:lvl1pPr marL="0" indent="0" algn="ctr">
              <a:lnSpc>
                <a:spcPct val="100000"/>
              </a:lnSpc>
              <a:buNone/>
              <a:defRPr sz="9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a:t>Klik for at redigere teksttypografierne i masteren</a:t>
            </a:r>
          </a:p>
        </p:txBody>
      </p:sp>
      <p:sp>
        <p:nvSpPr>
          <p:cNvPr id="37" name="Text Placeholder 32">
            <a:extLst>
              <a:ext uri="{FF2B5EF4-FFF2-40B4-BE49-F238E27FC236}">
                <a16:creationId xmlns:a16="http://schemas.microsoft.com/office/drawing/2014/main" id="{A51956CE-287E-AC4E-B9E5-2B9E3E9C97DF}"/>
              </a:ext>
            </a:extLst>
          </p:cNvPr>
          <p:cNvSpPr>
            <a:spLocks noGrp="1"/>
          </p:cNvSpPr>
          <p:nvPr>
            <p:ph type="body" sz="quarter" idx="11" hasCustomPrompt="1"/>
          </p:nvPr>
        </p:nvSpPr>
        <p:spPr>
          <a:xfrm>
            <a:off x="2383362" y="3557685"/>
            <a:ext cx="1512168" cy="360363"/>
          </a:xfrm>
        </p:spPr>
        <p:txBody>
          <a:bodyPr/>
          <a:lstStyle>
            <a:lvl1pPr algn="ctr">
              <a:lnSpc>
                <a:spcPct val="100000"/>
              </a:lnSpc>
              <a:defRPr sz="1200" b="1" i="0">
                <a:latin typeface="Nunito ExtraBold" pitchFamily="2" charset="77"/>
              </a:defRPr>
            </a:lvl1pPr>
          </a:lstStyle>
          <a:p>
            <a:r>
              <a:rPr lang="da-DK" sz="1100" dirty="0"/>
              <a:t>Klik for at redigere i masteren</a:t>
            </a:r>
            <a:endParaRPr lang="en-US" sz="1100" dirty="0"/>
          </a:p>
        </p:txBody>
      </p:sp>
      <p:sp>
        <p:nvSpPr>
          <p:cNvPr id="38" name="Pladsholder til tekst 3">
            <a:extLst>
              <a:ext uri="{FF2B5EF4-FFF2-40B4-BE49-F238E27FC236}">
                <a16:creationId xmlns:a16="http://schemas.microsoft.com/office/drawing/2014/main" id="{16582A52-4C8F-B748-A307-BF2103D8BDBA}"/>
              </a:ext>
            </a:extLst>
          </p:cNvPr>
          <p:cNvSpPr>
            <a:spLocks noGrp="1"/>
          </p:cNvSpPr>
          <p:nvPr>
            <p:ph type="body" sz="half" idx="12"/>
          </p:nvPr>
        </p:nvSpPr>
        <p:spPr>
          <a:xfrm>
            <a:off x="2383273" y="3926104"/>
            <a:ext cx="1512169" cy="656537"/>
          </a:xfrm>
          <a:prstGeom prst="rect">
            <a:avLst/>
          </a:prstGeom>
        </p:spPr>
        <p:txBody>
          <a:bodyPr/>
          <a:lstStyle>
            <a:lvl1pPr marL="0" indent="0" algn="ctr">
              <a:lnSpc>
                <a:spcPct val="100000"/>
              </a:lnSpc>
              <a:buNone/>
              <a:defRPr sz="9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a:t>Klik for at redigere teksttypografierne i masteren</a:t>
            </a:r>
          </a:p>
        </p:txBody>
      </p:sp>
      <p:sp>
        <p:nvSpPr>
          <p:cNvPr id="39" name="Text Placeholder 32">
            <a:extLst>
              <a:ext uri="{FF2B5EF4-FFF2-40B4-BE49-F238E27FC236}">
                <a16:creationId xmlns:a16="http://schemas.microsoft.com/office/drawing/2014/main" id="{827C7F7A-F62B-F549-BDFF-A9CB68FBF7CE}"/>
              </a:ext>
            </a:extLst>
          </p:cNvPr>
          <p:cNvSpPr>
            <a:spLocks noGrp="1"/>
          </p:cNvSpPr>
          <p:nvPr>
            <p:ph type="body" sz="quarter" idx="13" hasCustomPrompt="1"/>
          </p:nvPr>
        </p:nvSpPr>
        <p:spPr>
          <a:xfrm>
            <a:off x="4576597" y="2119824"/>
            <a:ext cx="1512168" cy="360363"/>
          </a:xfrm>
        </p:spPr>
        <p:txBody>
          <a:bodyPr/>
          <a:lstStyle>
            <a:lvl1pPr algn="ctr">
              <a:lnSpc>
                <a:spcPct val="100000"/>
              </a:lnSpc>
              <a:defRPr sz="2000" b="1" i="0">
                <a:latin typeface="Nunito ExtraBold" pitchFamily="2" charset="77"/>
              </a:defRPr>
            </a:lvl1pPr>
          </a:lstStyle>
          <a:p>
            <a:r>
              <a:rPr lang="da-DK" sz="1100" dirty="0"/>
              <a:t>Klik for at redigere i masteren</a:t>
            </a:r>
            <a:endParaRPr lang="en-US" sz="1100" dirty="0"/>
          </a:p>
        </p:txBody>
      </p:sp>
      <p:sp>
        <p:nvSpPr>
          <p:cNvPr id="40" name="Pladsholder til tekst 3">
            <a:extLst>
              <a:ext uri="{FF2B5EF4-FFF2-40B4-BE49-F238E27FC236}">
                <a16:creationId xmlns:a16="http://schemas.microsoft.com/office/drawing/2014/main" id="{97EDC09F-D77D-914A-8BD8-826465C6C59D}"/>
              </a:ext>
            </a:extLst>
          </p:cNvPr>
          <p:cNvSpPr>
            <a:spLocks noGrp="1"/>
          </p:cNvSpPr>
          <p:nvPr>
            <p:ph type="body" sz="half" idx="14"/>
          </p:nvPr>
        </p:nvSpPr>
        <p:spPr>
          <a:xfrm>
            <a:off x="4576508" y="2488243"/>
            <a:ext cx="1512169" cy="656537"/>
          </a:xfrm>
          <a:prstGeom prst="rect">
            <a:avLst/>
          </a:prstGeom>
        </p:spPr>
        <p:txBody>
          <a:bodyPr/>
          <a:lstStyle>
            <a:lvl1pPr marL="0" indent="0" algn="ctr">
              <a:lnSpc>
                <a:spcPct val="100000"/>
              </a:lnSpc>
              <a:buNone/>
              <a:defRPr sz="9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a:t>Klik for at redigere teksttypografierne i masteren</a:t>
            </a:r>
          </a:p>
        </p:txBody>
      </p:sp>
      <p:sp>
        <p:nvSpPr>
          <p:cNvPr id="41" name="Text Placeholder 32">
            <a:extLst>
              <a:ext uri="{FF2B5EF4-FFF2-40B4-BE49-F238E27FC236}">
                <a16:creationId xmlns:a16="http://schemas.microsoft.com/office/drawing/2014/main" id="{BB1C63CF-D05A-8A49-96B4-FBE1D3DE3DE0}"/>
              </a:ext>
            </a:extLst>
          </p:cNvPr>
          <p:cNvSpPr>
            <a:spLocks noGrp="1"/>
          </p:cNvSpPr>
          <p:nvPr>
            <p:ph type="body" sz="quarter" idx="15" hasCustomPrompt="1"/>
          </p:nvPr>
        </p:nvSpPr>
        <p:spPr>
          <a:xfrm>
            <a:off x="7127641" y="3491424"/>
            <a:ext cx="1512168" cy="360363"/>
          </a:xfrm>
        </p:spPr>
        <p:txBody>
          <a:bodyPr/>
          <a:lstStyle>
            <a:lvl1pPr algn="ctr">
              <a:lnSpc>
                <a:spcPct val="100000"/>
              </a:lnSpc>
              <a:defRPr b="1" i="0">
                <a:latin typeface="Nunito ExtraBold" pitchFamily="2" charset="77"/>
              </a:defRPr>
            </a:lvl1pPr>
          </a:lstStyle>
          <a:p>
            <a:r>
              <a:rPr lang="da-DK" sz="1100" dirty="0"/>
              <a:t>Klik for at redigere i masteren</a:t>
            </a:r>
            <a:endParaRPr lang="en-US" sz="1100" dirty="0"/>
          </a:p>
        </p:txBody>
      </p:sp>
      <p:sp>
        <p:nvSpPr>
          <p:cNvPr id="42" name="Pladsholder til tekst 3">
            <a:extLst>
              <a:ext uri="{FF2B5EF4-FFF2-40B4-BE49-F238E27FC236}">
                <a16:creationId xmlns:a16="http://schemas.microsoft.com/office/drawing/2014/main" id="{CB305320-7B82-B644-9581-1BBFDFC36F84}"/>
              </a:ext>
            </a:extLst>
          </p:cNvPr>
          <p:cNvSpPr>
            <a:spLocks noGrp="1"/>
          </p:cNvSpPr>
          <p:nvPr>
            <p:ph type="body" sz="half" idx="16"/>
          </p:nvPr>
        </p:nvSpPr>
        <p:spPr>
          <a:xfrm>
            <a:off x="7127552" y="3859843"/>
            <a:ext cx="1512169" cy="656537"/>
          </a:xfrm>
          <a:prstGeom prst="rect">
            <a:avLst/>
          </a:prstGeom>
        </p:spPr>
        <p:txBody>
          <a:bodyPr/>
          <a:lstStyle>
            <a:lvl1pPr marL="0" indent="0" algn="ctr">
              <a:lnSpc>
                <a:spcPct val="100000"/>
              </a:lnSpc>
              <a:buNone/>
              <a:defRPr sz="9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a:t>Klik for at redigere teksttypografierne i masteren</a:t>
            </a:r>
          </a:p>
        </p:txBody>
      </p:sp>
      <p:pic>
        <p:nvPicPr>
          <p:cNvPr id="43" name="Picture 42">
            <a:extLst>
              <a:ext uri="{FF2B5EF4-FFF2-40B4-BE49-F238E27FC236}">
                <a16:creationId xmlns:a16="http://schemas.microsoft.com/office/drawing/2014/main" id="{805C9780-45E1-0E4B-AE07-A4109DE064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60602" y="3321965"/>
            <a:ext cx="2388001" cy="2388001"/>
          </a:xfrm>
          <a:prstGeom prst="rect">
            <a:avLst/>
          </a:prstGeom>
        </p:spPr>
      </p:pic>
    </p:spTree>
    <p:extLst>
      <p:ext uri="{BB962C8B-B14F-4D97-AF65-F5344CB8AC3E}">
        <p14:creationId xmlns:p14="http://schemas.microsoft.com/office/powerpoint/2010/main" val="7290657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ladsholder til indhold 2">
            <a:extLst>
              <a:ext uri="{FF2B5EF4-FFF2-40B4-BE49-F238E27FC236}">
                <a16:creationId xmlns:a16="http://schemas.microsoft.com/office/drawing/2014/main" id="{14959BA2-E8D4-A446-9D55-6AF766F1536D}"/>
              </a:ext>
            </a:extLst>
          </p:cNvPr>
          <p:cNvSpPr>
            <a:spLocks noGrp="1"/>
          </p:cNvSpPr>
          <p:nvPr>
            <p:ph idx="1" hasCustomPrompt="1"/>
          </p:nvPr>
        </p:nvSpPr>
        <p:spPr>
          <a:xfrm>
            <a:off x="632114" y="1187005"/>
            <a:ext cx="4059269" cy="3240360"/>
          </a:xfrm>
        </p:spPr>
        <p:txBody>
          <a:bodyPr/>
          <a:lstStyle>
            <a:lvl1pPr>
              <a:defRPr sz="900">
                <a:solidFill>
                  <a:schemeClr val="bg1"/>
                </a:solidFill>
              </a:defRPr>
            </a:lvl1pPr>
            <a:lvl2pPr marL="0" indent="0">
              <a:buNone/>
              <a:defRPr sz="1200">
                <a:solidFill>
                  <a:schemeClr val="bg1"/>
                </a:solidFill>
              </a:defRPr>
            </a:lvl2pPr>
            <a:lvl3pPr marL="133350" indent="0">
              <a:buNone/>
              <a:defRPr sz="1200">
                <a:solidFill>
                  <a:schemeClr val="bg1"/>
                </a:solidFill>
              </a:defRPr>
            </a:lvl3pPr>
            <a:lvl4pPr marL="396875" indent="0">
              <a:buNone/>
              <a:defRPr sz="1200">
                <a:solidFill>
                  <a:schemeClr val="bg1"/>
                </a:solidFill>
              </a:defRPr>
            </a:lvl4pPr>
            <a:lvl5pPr marL="760413" indent="0">
              <a:buNone/>
              <a:defRPr sz="1200">
                <a:solidFill>
                  <a:schemeClr val="bg1"/>
                </a:solidFill>
              </a:defRPr>
            </a:lvl5pPr>
          </a:lstStyle>
          <a:p>
            <a:pPr lvl="0"/>
            <a:r>
              <a:rPr lang="da-DK" dirty="0"/>
              <a:t>Klik for at redigere teksttypografierne i masteren</a:t>
            </a:r>
          </a:p>
        </p:txBody>
      </p:sp>
      <p:sp>
        <p:nvSpPr>
          <p:cNvPr id="8" name="Titel 1">
            <a:extLst>
              <a:ext uri="{FF2B5EF4-FFF2-40B4-BE49-F238E27FC236}">
                <a16:creationId xmlns:a16="http://schemas.microsoft.com/office/drawing/2014/main" id="{16832062-123C-3947-8B19-843A6AE27494}"/>
              </a:ext>
            </a:extLst>
          </p:cNvPr>
          <p:cNvSpPr>
            <a:spLocks noGrp="1"/>
          </p:cNvSpPr>
          <p:nvPr>
            <p:ph type="title" idx="4294967295"/>
          </p:nvPr>
        </p:nvSpPr>
        <p:spPr>
          <a:xfrm>
            <a:off x="539552" y="571675"/>
            <a:ext cx="4464000" cy="570310"/>
          </a:xfrm>
        </p:spPr>
        <p:txBody>
          <a:bodyPr/>
          <a:lstStyle/>
          <a:p>
            <a:r>
              <a:rPr lang="da-DK" dirty="0"/>
              <a:t>Årets indtægter</a:t>
            </a:r>
          </a:p>
        </p:txBody>
      </p:sp>
    </p:spTree>
    <p:extLst>
      <p:ext uri="{BB962C8B-B14F-4D97-AF65-F5344CB8AC3E}">
        <p14:creationId xmlns:p14="http://schemas.microsoft.com/office/powerpoint/2010/main" val="670287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356917" y="369944"/>
            <a:ext cx="4071067" cy="1409718"/>
          </a:xfrm>
          <a:prstGeom prst="rect">
            <a:avLst/>
          </a:prstGeom>
        </p:spPr>
        <p:txBody>
          <a:bodyPr>
            <a:noAutofit/>
          </a:bodyPr>
          <a:lstStyle>
            <a:lvl1pPr>
              <a:defRPr sz="4000" b="0">
                <a:solidFill>
                  <a:srgbClr val="030121"/>
                </a:solidFill>
              </a:defRPr>
            </a:lvl1pPr>
          </a:lstStyle>
          <a:p>
            <a:r>
              <a:rPr lang="da-DK" dirty="0"/>
              <a:t>Klik for at redigere titeltypografien i masteren</a:t>
            </a:r>
            <a:endParaRPr lang="en-US" dirty="0"/>
          </a:p>
        </p:txBody>
      </p:sp>
      <p:sp>
        <p:nvSpPr>
          <p:cNvPr id="3" name="Pladsholder til indhold 2"/>
          <p:cNvSpPr>
            <a:spLocks noGrp="1"/>
          </p:cNvSpPr>
          <p:nvPr>
            <p:ph idx="1" hasCustomPrompt="1"/>
          </p:nvPr>
        </p:nvSpPr>
        <p:spPr/>
        <p:txBody>
          <a:bodyPr/>
          <a:lstStyle>
            <a:lvl1pPr>
              <a:defRPr sz="1200">
                <a:solidFill>
                  <a:srgbClr val="030121"/>
                </a:solidFill>
              </a:defRPr>
            </a:lvl1pPr>
            <a:lvl2pPr>
              <a:defRPr sz="1200">
                <a:solidFill>
                  <a:srgbClr val="030121"/>
                </a:solidFill>
              </a:defRPr>
            </a:lvl2pPr>
            <a:lvl3pPr>
              <a:defRPr sz="1200">
                <a:solidFill>
                  <a:srgbClr val="030121"/>
                </a:solidFill>
              </a:defRPr>
            </a:lvl3pPr>
            <a:lvl4pPr>
              <a:defRPr sz="1200">
                <a:solidFill>
                  <a:srgbClr val="030121"/>
                </a:solidFill>
              </a:defRPr>
            </a:lvl4pPr>
            <a:lvl5pPr>
              <a:defRPr sz="1200">
                <a:solidFill>
                  <a:srgbClr val="030121"/>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9" name="Pladsholder til billede 8"/>
          <p:cNvSpPr>
            <a:spLocks noGrp="1"/>
          </p:cNvSpPr>
          <p:nvPr>
            <p:ph type="pic" sz="quarter" idx="13"/>
          </p:nvPr>
        </p:nvSpPr>
        <p:spPr>
          <a:xfrm>
            <a:off x="4578673" y="483518"/>
            <a:ext cx="4091441" cy="3600400"/>
          </a:xfrm>
        </p:spPr>
        <p:txBody>
          <a:bodyPr/>
          <a:lstStyle>
            <a:lvl1pPr>
              <a:defRPr>
                <a:solidFill>
                  <a:srgbClr val="030121"/>
                </a:solidFill>
              </a:defRPr>
            </a:lvl1pPr>
          </a:lstStyle>
          <a:p>
            <a:r>
              <a:rPr lang="da-DK" dirty="0"/>
              <a:t>Klik på ikonet for at tilføje et billede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2657798"/>
            <a:ext cx="7772400" cy="1021556"/>
          </a:xfrm>
          <a:prstGeom prst="rect">
            <a:avLst/>
          </a:prstGeom>
        </p:spPr>
        <p:txBody>
          <a:bodyPr anchor="t">
            <a:noAutofit/>
          </a:bodyPr>
          <a:lstStyle>
            <a:lvl1pPr algn="l">
              <a:defRPr lang="en-US" sz="4000" dirty="0"/>
            </a:lvl1pPr>
          </a:lstStyle>
          <a:p>
            <a:r>
              <a:rPr lang="da-DK" dirty="0"/>
              <a:t>Klik for at redigere titeltypografien i masteren</a:t>
            </a:r>
            <a:endParaRPr lang="en-US" dirty="0"/>
          </a:p>
        </p:txBody>
      </p:sp>
      <p:sp>
        <p:nvSpPr>
          <p:cNvPr id="3" name="Pladsholder til tekst 2"/>
          <p:cNvSpPr>
            <a:spLocks noGrp="1"/>
          </p:cNvSpPr>
          <p:nvPr>
            <p:ph type="body" idx="1"/>
          </p:nvPr>
        </p:nvSpPr>
        <p:spPr>
          <a:xfrm>
            <a:off x="722313" y="1532657"/>
            <a:ext cx="7772400" cy="1125140"/>
          </a:xfrm>
        </p:spPr>
        <p:txBody>
          <a:bodyPr anchor="b"/>
          <a:lstStyle>
            <a:lvl1pPr marL="0" indent="0">
              <a:buNone/>
              <a:defRPr sz="20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dirty="0"/>
              <a:t>Klik for at redigere teksttypografierne i masteren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356917" y="369944"/>
            <a:ext cx="8391547" cy="1409718"/>
          </a:xfrm>
          <a:prstGeom prst="rect">
            <a:avLst/>
          </a:prstGeom>
        </p:spPr>
        <p:txBody>
          <a:bodyPr/>
          <a:lstStyle>
            <a:lvl1pPr>
              <a:defRPr>
                <a:solidFill>
                  <a:schemeClr val="tx1">
                    <a:lumMod val="95000"/>
                    <a:lumOff val="5000"/>
                  </a:schemeClr>
                </a:solidFill>
              </a:defRPr>
            </a:lvl1pPr>
          </a:lstStyle>
          <a:p>
            <a:r>
              <a:rPr lang="da-DK" dirty="0"/>
              <a:t>Klik for at redigere titeltypografien i masteren</a:t>
            </a:r>
            <a:endParaRPr lang="en-US" dirty="0"/>
          </a:p>
        </p:txBody>
      </p:sp>
      <p:sp>
        <p:nvSpPr>
          <p:cNvPr id="3" name="Pladsholder til indhold 2"/>
          <p:cNvSpPr>
            <a:spLocks noGrp="1"/>
          </p:cNvSpPr>
          <p:nvPr>
            <p:ph sz="half" idx="1"/>
          </p:nvPr>
        </p:nvSpPr>
        <p:spPr>
          <a:xfrm>
            <a:off x="457200" y="1923678"/>
            <a:ext cx="4038600" cy="1944216"/>
          </a:xfrm>
        </p:spPr>
        <p:txBody>
          <a:bodyPr>
            <a:normAutofit/>
          </a:bodyPr>
          <a:lstStyle>
            <a:lvl1pPr>
              <a:defRPr sz="1100">
                <a:solidFill>
                  <a:schemeClr val="tx1">
                    <a:lumMod val="95000"/>
                    <a:lumOff val="5000"/>
                  </a:schemeClr>
                </a:solidFill>
              </a:defRPr>
            </a:lvl1pPr>
            <a:lvl2pPr>
              <a:defRPr sz="1100">
                <a:solidFill>
                  <a:schemeClr val="tx1">
                    <a:lumMod val="95000"/>
                    <a:lumOff val="5000"/>
                  </a:schemeClr>
                </a:solidFill>
              </a:defRPr>
            </a:lvl2pPr>
            <a:lvl3pPr>
              <a:defRPr sz="1100">
                <a:solidFill>
                  <a:schemeClr val="tx1">
                    <a:lumMod val="95000"/>
                    <a:lumOff val="5000"/>
                  </a:schemeClr>
                </a:solidFill>
              </a:defRPr>
            </a:lvl3pPr>
            <a:lvl4pPr>
              <a:defRPr sz="1100">
                <a:solidFill>
                  <a:schemeClr val="tx1">
                    <a:lumMod val="95000"/>
                    <a:lumOff val="5000"/>
                  </a:schemeClr>
                </a:solidFill>
              </a:defRPr>
            </a:lvl4pPr>
            <a:lvl5pPr>
              <a:defRPr sz="1100">
                <a:solidFill>
                  <a:schemeClr val="tx1">
                    <a:lumMod val="95000"/>
                    <a:lumOff val="5000"/>
                  </a:schemeClr>
                </a:solidFill>
              </a:defRPr>
            </a:lvl5pPr>
            <a:lvl6pPr>
              <a:defRPr sz="1800"/>
            </a:lvl6pPr>
            <a:lvl7pPr>
              <a:defRPr sz="1800"/>
            </a:lvl7pPr>
            <a:lvl8pPr>
              <a:defRPr sz="1800"/>
            </a:lvl8pPr>
            <a:lvl9pPr>
              <a:defRPr sz="1800"/>
            </a:lvl9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4" name="Pladsholder til indhold 3"/>
          <p:cNvSpPr>
            <a:spLocks noGrp="1"/>
          </p:cNvSpPr>
          <p:nvPr>
            <p:ph sz="half" idx="2"/>
          </p:nvPr>
        </p:nvSpPr>
        <p:spPr>
          <a:xfrm>
            <a:off x="4648200" y="1923678"/>
            <a:ext cx="4038600" cy="1944216"/>
          </a:xfrm>
        </p:spPr>
        <p:txBody>
          <a:bodyPr>
            <a:normAutofit/>
          </a:bodyPr>
          <a:lstStyle>
            <a:lvl1pPr>
              <a:defRPr sz="1100">
                <a:solidFill>
                  <a:schemeClr val="tx1">
                    <a:lumMod val="95000"/>
                    <a:lumOff val="5000"/>
                  </a:schemeClr>
                </a:solidFill>
              </a:defRPr>
            </a:lvl1pPr>
            <a:lvl2pPr>
              <a:defRPr sz="1100">
                <a:solidFill>
                  <a:schemeClr val="tx1">
                    <a:lumMod val="95000"/>
                    <a:lumOff val="5000"/>
                  </a:schemeClr>
                </a:solidFill>
              </a:defRPr>
            </a:lvl2pPr>
            <a:lvl3pPr>
              <a:defRPr sz="1100">
                <a:solidFill>
                  <a:schemeClr val="tx1">
                    <a:lumMod val="95000"/>
                    <a:lumOff val="5000"/>
                  </a:schemeClr>
                </a:solidFill>
              </a:defRPr>
            </a:lvl3pPr>
            <a:lvl4pPr>
              <a:defRPr sz="1100">
                <a:solidFill>
                  <a:schemeClr val="tx1">
                    <a:lumMod val="95000"/>
                    <a:lumOff val="5000"/>
                  </a:schemeClr>
                </a:solidFill>
              </a:defRPr>
            </a:lvl4pPr>
            <a:lvl5pPr>
              <a:defRPr sz="1100">
                <a:solidFill>
                  <a:schemeClr val="tx1">
                    <a:lumMod val="95000"/>
                    <a:lumOff val="5000"/>
                  </a:schemeClr>
                </a:solidFill>
              </a:defRPr>
            </a:lvl5pPr>
            <a:lvl6pPr>
              <a:defRPr sz="1800"/>
            </a:lvl6pPr>
            <a:lvl7pPr>
              <a:defRPr sz="1800"/>
            </a:lvl7pPr>
            <a:lvl8pPr>
              <a:defRPr sz="1800"/>
            </a:lvl8pPr>
            <a:lvl9pPr>
              <a:defRPr sz="1800"/>
            </a:lvl9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356916" y="369944"/>
            <a:ext cx="8391600" cy="1409718"/>
          </a:xfrm>
          <a:prstGeom prst="rect">
            <a:avLst/>
          </a:prstGeom>
        </p:spPr>
        <p:txBody>
          <a:bodyPr/>
          <a:lstStyle>
            <a:lvl1pPr>
              <a:defRPr>
                <a:solidFill>
                  <a:schemeClr val="tx1">
                    <a:lumMod val="95000"/>
                    <a:lumOff val="5000"/>
                  </a:schemeClr>
                </a:solidFill>
              </a:defRPr>
            </a:lvl1pPr>
          </a:lstStyle>
          <a:p>
            <a:r>
              <a:rPr lang="da-DK" dirty="0"/>
              <a:t>Klik for at redigere titeltypografien i masteren</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a:prstGeom prst="rect">
            <a:avLst/>
          </a:prstGeom>
        </p:spPr>
        <p:txBody>
          <a:bodyPr anchor="t"/>
          <a:lstStyle>
            <a:lvl1pPr algn="l">
              <a:defRPr sz="2000" b="1">
                <a:solidFill>
                  <a:schemeClr val="tx1">
                    <a:lumMod val="95000"/>
                    <a:lumOff val="5000"/>
                  </a:schemeClr>
                </a:solidFill>
              </a:defRPr>
            </a:lvl1pPr>
          </a:lstStyle>
          <a:p>
            <a:r>
              <a:rPr lang="da-DK" dirty="0"/>
              <a:t>Klik for at redigere titeltypografien i masteren</a:t>
            </a:r>
            <a:endParaRPr lang="en-US" dirty="0"/>
          </a:p>
        </p:txBody>
      </p:sp>
      <p:sp>
        <p:nvSpPr>
          <p:cNvPr id="3" name="Pladsholder til indhold 2"/>
          <p:cNvSpPr>
            <a:spLocks noGrp="1"/>
          </p:cNvSpPr>
          <p:nvPr>
            <p:ph idx="1"/>
          </p:nvPr>
        </p:nvSpPr>
        <p:spPr>
          <a:xfrm>
            <a:off x="3575050" y="243426"/>
            <a:ext cx="5111750" cy="3552460"/>
          </a:xfrm>
        </p:spPr>
        <p:txBody>
          <a:bodyPr>
            <a:normAutofit/>
          </a:bodyPr>
          <a:lstStyle>
            <a:lvl1pPr>
              <a:defRPr sz="1100">
                <a:solidFill>
                  <a:schemeClr val="tx1">
                    <a:lumMod val="95000"/>
                    <a:lumOff val="5000"/>
                  </a:schemeClr>
                </a:solidFill>
              </a:defRPr>
            </a:lvl1pPr>
            <a:lvl2pPr>
              <a:defRPr sz="1100">
                <a:solidFill>
                  <a:schemeClr val="tx1">
                    <a:lumMod val="95000"/>
                    <a:lumOff val="5000"/>
                  </a:schemeClr>
                </a:solidFill>
              </a:defRPr>
            </a:lvl2pPr>
            <a:lvl3pPr>
              <a:defRPr sz="1100">
                <a:solidFill>
                  <a:schemeClr val="tx1">
                    <a:lumMod val="95000"/>
                    <a:lumOff val="5000"/>
                  </a:schemeClr>
                </a:solidFill>
              </a:defRPr>
            </a:lvl3pPr>
            <a:lvl4pPr>
              <a:defRPr sz="1100">
                <a:solidFill>
                  <a:schemeClr val="tx1">
                    <a:lumMod val="95000"/>
                    <a:lumOff val="5000"/>
                  </a:schemeClr>
                </a:solidFill>
              </a:defRPr>
            </a:lvl4pPr>
            <a:lvl5pPr>
              <a:defRPr sz="1100">
                <a:solidFill>
                  <a:schemeClr val="tx1">
                    <a:lumMod val="95000"/>
                    <a:lumOff val="5000"/>
                  </a:schemeClr>
                </a:solidFill>
              </a:defRPr>
            </a:lvl5pPr>
            <a:lvl6pPr>
              <a:defRPr sz="2000"/>
            </a:lvl6pPr>
            <a:lvl7pPr>
              <a:defRPr sz="2000"/>
            </a:lvl7pPr>
            <a:lvl8pPr>
              <a:defRPr sz="2000"/>
            </a:lvl8pPr>
            <a:lvl9pPr>
              <a:defRPr sz="2000"/>
            </a:lvl9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4" name="Pladsholder til tekst 3"/>
          <p:cNvSpPr>
            <a:spLocks noGrp="1"/>
          </p:cNvSpPr>
          <p:nvPr>
            <p:ph type="body" sz="half" idx="2"/>
          </p:nvPr>
        </p:nvSpPr>
        <p:spPr>
          <a:xfrm>
            <a:off x="457201" y="1275605"/>
            <a:ext cx="3008313" cy="2520281"/>
          </a:xfrm>
        </p:spPr>
        <p:txBody>
          <a:bodyPr/>
          <a:lstStyle>
            <a:lvl1pPr marL="0" indent="0">
              <a:buNone/>
              <a:defRPr sz="140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a:t>Klik for at redigere teksttypografierne i masteren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3387775"/>
            <a:ext cx="5486400" cy="425054"/>
          </a:xfrm>
          <a:prstGeom prst="rect">
            <a:avLst/>
          </a:prstGeom>
        </p:spPr>
        <p:txBody>
          <a:bodyPr anchor="b"/>
          <a:lstStyle>
            <a:lvl1pPr algn="l">
              <a:defRPr sz="2000" b="1">
                <a:solidFill>
                  <a:schemeClr val="tx1">
                    <a:lumMod val="95000"/>
                    <a:lumOff val="5000"/>
                  </a:schemeClr>
                </a:solidFill>
              </a:defRPr>
            </a:lvl1pPr>
          </a:lstStyle>
          <a:p>
            <a:r>
              <a:rPr lang="da-DK" dirty="0"/>
              <a:t>Klik for at redigere titeltypografien i masteren</a:t>
            </a:r>
            <a:endParaRPr lang="en-US" dirty="0"/>
          </a:p>
        </p:txBody>
      </p:sp>
      <p:sp>
        <p:nvSpPr>
          <p:cNvPr id="3" name="Pladsholder til billede 2"/>
          <p:cNvSpPr>
            <a:spLocks noGrp="1"/>
          </p:cNvSpPr>
          <p:nvPr>
            <p:ph type="pic" idx="1"/>
          </p:nvPr>
        </p:nvSpPr>
        <p:spPr>
          <a:xfrm>
            <a:off x="1792288" y="555526"/>
            <a:ext cx="5486400" cy="2472209"/>
          </a:xfrm>
        </p:spPr>
        <p:txBody>
          <a:bodyPr/>
          <a:lstStyle>
            <a:lvl1pPr marL="0" indent="0">
              <a:buNone/>
              <a:defRPr sz="16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på ikonet for at tilføje et billede</a:t>
            </a:r>
            <a:endParaRPr lang="en-US" dirty="0"/>
          </a:p>
        </p:txBody>
      </p:sp>
      <p:sp>
        <p:nvSpPr>
          <p:cNvPr id="4" name="Pladsholder til tekst 3"/>
          <p:cNvSpPr>
            <a:spLocks noGrp="1"/>
          </p:cNvSpPr>
          <p:nvPr>
            <p:ph type="body" sz="half" idx="2"/>
          </p:nvPr>
        </p:nvSpPr>
        <p:spPr>
          <a:xfrm>
            <a:off x="1792288" y="3812829"/>
            <a:ext cx="5486400" cy="524394"/>
          </a:xfrm>
        </p:spPr>
        <p:txBody>
          <a:bodyPr/>
          <a:lstStyle>
            <a:lvl1pPr marL="0" indent="0">
              <a:buNone/>
              <a:defRPr sz="1400">
                <a:solidFill>
                  <a:srgbClr val="03012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1.emf"/><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Pladsholder til tekst 2"/>
          <p:cNvSpPr>
            <a:spLocks noGrp="1"/>
          </p:cNvSpPr>
          <p:nvPr>
            <p:ph type="body" idx="1"/>
          </p:nvPr>
        </p:nvSpPr>
        <p:spPr>
          <a:xfrm>
            <a:off x="368715" y="1835077"/>
            <a:ext cx="4059269" cy="2248841"/>
          </a:xfrm>
          <a:prstGeom prst="rect">
            <a:avLst/>
          </a:prstGeom>
        </p:spPr>
        <p:txBody>
          <a:bodyPr vert="horz" lIns="91440" tIns="0" rIns="91440" bIns="45720" rtlCol="0">
            <a:no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5" name="Pladsholder til titel 4"/>
          <p:cNvSpPr>
            <a:spLocks noGrp="1"/>
          </p:cNvSpPr>
          <p:nvPr>
            <p:ph type="title"/>
          </p:nvPr>
        </p:nvSpPr>
        <p:spPr>
          <a:xfrm>
            <a:off x="323528" y="562694"/>
            <a:ext cx="6768752" cy="993775"/>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11" name="Rectangle 10">
            <a:extLst>
              <a:ext uri="{FF2B5EF4-FFF2-40B4-BE49-F238E27FC236}">
                <a16:creationId xmlns:a16="http://schemas.microsoft.com/office/drawing/2014/main" id="{22C071AF-A3AC-9646-B730-D248949DEE3D}"/>
              </a:ext>
            </a:extLst>
          </p:cNvPr>
          <p:cNvSpPr/>
          <p:nvPr userDrawn="1"/>
        </p:nvSpPr>
        <p:spPr>
          <a:xfrm>
            <a:off x="0" y="5013100"/>
            <a:ext cx="9144000" cy="13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bg1">
                  <a:lumMod val="95000"/>
                </a:schemeClr>
              </a:solidFill>
            </a:endParaRPr>
          </a:p>
        </p:txBody>
      </p:sp>
      <p:pic>
        <p:nvPicPr>
          <p:cNvPr id="14" name="Picture 13">
            <a:extLst>
              <a:ext uri="{FF2B5EF4-FFF2-40B4-BE49-F238E27FC236}">
                <a16:creationId xmlns:a16="http://schemas.microsoft.com/office/drawing/2014/main" id="{61329B1F-B17E-544D-BED6-15FEE8BAD975}"/>
              </a:ext>
            </a:extLst>
          </p:cNvPr>
          <p:cNvPicPr>
            <a:picLocks noChangeAspect="1"/>
          </p:cNvPicPr>
          <p:nvPr userDrawn="1"/>
        </p:nvPicPr>
        <p:blipFill>
          <a:blip r:embed="rId17"/>
          <a:stretch>
            <a:fillRect/>
          </a:stretch>
        </p:blipFill>
        <p:spPr>
          <a:xfrm>
            <a:off x="392151" y="4659982"/>
            <a:ext cx="798857" cy="353118"/>
          </a:xfrm>
          <a:prstGeom prst="rect">
            <a:avLst/>
          </a:prstGeom>
        </p:spPr>
      </p:pic>
    </p:spTree>
    <p:extLst>
      <p:ext uri="{BB962C8B-B14F-4D97-AF65-F5344CB8AC3E}">
        <p14:creationId xmlns:p14="http://schemas.microsoft.com/office/powerpoint/2010/main" val="1609241827"/>
      </p:ext>
    </p:extLst>
  </p:cSld>
  <p:clrMap bg1="lt1" tx1="dk1" bg2="lt2" tx2="dk2" accent1="accent1" accent2="accent2" accent3="accent3" accent4="accent4" accent5="accent5" accent6="accent6" hlink="hlink" folHlink="folHlink"/>
  <p:sldLayoutIdLst>
    <p:sldLayoutId id="2147483708" r:id="rId1"/>
    <p:sldLayoutId id="2147483722" r:id="rId2"/>
    <p:sldLayoutId id="2147483709" r:id="rId3"/>
    <p:sldLayoutId id="2147483711" r:id="rId4"/>
    <p:sldLayoutId id="2147483712" r:id="rId5"/>
    <p:sldLayoutId id="2147483713" r:id="rId6"/>
    <p:sldLayoutId id="2147483714" r:id="rId7"/>
    <p:sldLayoutId id="2147483715" r:id="rId8"/>
    <p:sldLayoutId id="2147483716" r:id="rId9"/>
    <p:sldLayoutId id="2147483717" r:id="rId10"/>
    <p:sldLayoutId id="2147483725" r:id="rId11"/>
    <p:sldLayoutId id="2147483728" r:id="rId12"/>
    <p:sldLayoutId id="2147483727" r:id="rId13"/>
    <p:sldLayoutId id="2147483726" r:id="rId14"/>
    <p:sldLayoutId id="2147483730" r:id="rId15"/>
  </p:sldLayoutIdLst>
  <p:hf sldNum="0" hdr="0" dt="0"/>
  <p:txStyles>
    <p:titleStyle>
      <a:lvl1pPr algn="l" defTabSz="914400" rtl="0" eaLnBrk="1" latinLnBrk="0" hangingPunct="1">
        <a:spcBef>
          <a:spcPct val="0"/>
        </a:spcBef>
        <a:buNone/>
        <a:defRPr sz="3000" b="1" i="0" kern="1200">
          <a:solidFill>
            <a:schemeClr val="tx1">
              <a:lumMod val="95000"/>
              <a:lumOff val="5000"/>
            </a:schemeClr>
          </a:solidFill>
          <a:latin typeface="Nunito Black" pitchFamily="2" charset="77"/>
          <a:ea typeface="Nunito Black" pitchFamily="2" charset="77"/>
          <a:cs typeface="Poppins ExtraBold" pitchFamily="2" charset="77"/>
        </a:defRPr>
      </a:lvl1pPr>
    </p:titleStyle>
    <p:bodyStyle>
      <a:lvl1pPr marL="0" indent="0" algn="l" defTabSz="914400" rtl="0" eaLnBrk="1" latinLnBrk="0" hangingPunct="1">
        <a:lnSpc>
          <a:spcPct val="150000"/>
        </a:lnSpc>
        <a:spcBef>
          <a:spcPts val="0"/>
        </a:spcBef>
        <a:spcAft>
          <a:spcPts val="400"/>
        </a:spcAft>
        <a:buFont typeface="Arial" panose="020B0604020202020204" pitchFamily="34" charset="0"/>
        <a:buNone/>
        <a:defRPr sz="1100" b="0" i="0" kern="1200">
          <a:solidFill>
            <a:schemeClr val="tx1">
              <a:lumMod val="95000"/>
              <a:lumOff val="5000"/>
            </a:schemeClr>
          </a:solidFill>
          <a:latin typeface="MULISH REGULAR ROMAN" pitchFamily="2" charset="77"/>
          <a:ea typeface="MULISH REGULAR ROMAN" pitchFamily="2" charset="77"/>
          <a:cs typeface="Poppins Medium" pitchFamily="2" charset="77"/>
        </a:defRPr>
      </a:lvl1pPr>
      <a:lvl2pPr marL="127000" indent="-127000" algn="l" defTabSz="914400" rtl="0" eaLnBrk="1" latinLnBrk="0" hangingPunct="1">
        <a:lnSpc>
          <a:spcPct val="150000"/>
        </a:lnSpc>
        <a:spcBef>
          <a:spcPts val="0"/>
        </a:spcBef>
        <a:spcAft>
          <a:spcPts val="400"/>
        </a:spcAft>
        <a:buFont typeface="System Font Regular"/>
        <a:buChar char="–"/>
        <a:defRPr sz="1100" b="0" i="0" kern="1200">
          <a:solidFill>
            <a:schemeClr val="tx1">
              <a:lumMod val="95000"/>
              <a:lumOff val="5000"/>
            </a:schemeClr>
          </a:solidFill>
          <a:latin typeface="MULISH REGULAR ROMAN" pitchFamily="2" charset="77"/>
          <a:ea typeface="MULISH REGULAR ROMAN" pitchFamily="2" charset="77"/>
          <a:cs typeface="Poppins Medium" pitchFamily="2" charset="77"/>
        </a:defRPr>
      </a:lvl2pPr>
      <a:lvl3pPr marL="361950" indent="-228600" algn="l" defTabSz="914400" rtl="0" eaLnBrk="1" latinLnBrk="0" hangingPunct="1">
        <a:lnSpc>
          <a:spcPct val="150000"/>
        </a:lnSpc>
        <a:spcBef>
          <a:spcPts val="0"/>
        </a:spcBef>
        <a:spcAft>
          <a:spcPts val="400"/>
        </a:spcAft>
        <a:buFont typeface="System Font Regular"/>
        <a:buChar char="–"/>
        <a:defRPr sz="1100" b="0" i="0" kern="1200">
          <a:solidFill>
            <a:schemeClr val="tx1">
              <a:lumMod val="95000"/>
              <a:lumOff val="5000"/>
            </a:schemeClr>
          </a:solidFill>
          <a:latin typeface="MULISH REGULAR ROMAN" pitchFamily="2" charset="77"/>
          <a:ea typeface="MULISH REGULAR ROMAN" pitchFamily="2" charset="77"/>
          <a:cs typeface="Poppins Medium" pitchFamily="2" charset="77"/>
        </a:defRPr>
      </a:lvl3pPr>
      <a:lvl4pPr marL="625475" indent="-228600" algn="l" defTabSz="914400" rtl="0" eaLnBrk="1" latinLnBrk="0" hangingPunct="1">
        <a:lnSpc>
          <a:spcPct val="150000"/>
        </a:lnSpc>
        <a:spcBef>
          <a:spcPts val="0"/>
        </a:spcBef>
        <a:spcAft>
          <a:spcPts val="400"/>
        </a:spcAft>
        <a:buFont typeface="System Font Regular"/>
        <a:buChar char="–"/>
        <a:defRPr sz="1100" b="0" i="0" kern="1200">
          <a:solidFill>
            <a:schemeClr val="tx1">
              <a:lumMod val="95000"/>
              <a:lumOff val="5000"/>
            </a:schemeClr>
          </a:solidFill>
          <a:latin typeface="MULISH REGULAR ROMAN" pitchFamily="2" charset="77"/>
          <a:ea typeface="MULISH REGULAR ROMAN" pitchFamily="2" charset="77"/>
          <a:cs typeface="Poppins Medium" pitchFamily="2" charset="77"/>
        </a:defRPr>
      </a:lvl4pPr>
      <a:lvl5pPr marL="989013" indent="-228600" algn="l" defTabSz="914400" rtl="0" eaLnBrk="1" latinLnBrk="0" hangingPunct="1">
        <a:lnSpc>
          <a:spcPct val="150000"/>
        </a:lnSpc>
        <a:spcBef>
          <a:spcPts val="0"/>
        </a:spcBef>
        <a:spcAft>
          <a:spcPts val="400"/>
        </a:spcAft>
        <a:buFont typeface="System Font Regular"/>
        <a:buChar char="–"/>
        <a:defRPr sz="1100" b="0" i="0" kern="1200">
          <a:solidFill>
            <a:schemeClr val="tx1">
              <a:lumMod val="95000"/>
              <a:lumOff val="5000"/>
            </a:schemeClr>
          </a:solidFill>
          <a:latin typeface="MULISH REGULAR ROMAN" pitchFamily="2" charset="77"/>
          <a:ea typeface="MULISH REGULAR ROMAN" pitchFamily="2" charset="77"/>
          <a:cs typeface="Poppins Medium" pitchFamily="2" charset="77"/>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FFCC65-3F35-914D-A65A-DDA7C846581C}"/>
              </a:ext>
            </a:extLst>
          </p:cNvPr>
          <p:cNvSpPr/>
          <p:nvPr userDrawn="1"/>
        </p:nvSpPr>
        <p:spPr>
          <a:xfrm>
            <a:off x="0" y="0"/>
            <a:ext cx="9144000" cy="5143500"/>
          </a:xfrm>
          <a:prstGeom prst="rect">
            <a:avLst/>
          </a:prstGeom>
          <a:solidFill>
            <a:srgbClr val="1B4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Pladsholder til tekst 2">
            <a:extLst>
              <a:ext uri="{FF2B5EF4-FFF2-40B4-BE49-F238E27FC236}">
                <a16:creationId xmlns:a16="http://schemas.microsoft.com/office/drawing/2014/main" id="{0D3F25A6-0F89-E947-A042-24C99493E1E5}"/>
              </a:ext>
            </a:extLst>
          </p:cNvPr>
          <p:cNvSpPr>
            <a:spLocks noGrp="1"/>
          </p:cNvSpPr>
          <p:nvPr>
            <p:ph type="body" idx="1"/>
          </p:nvPr>
        </p:nvSpPr>
        <p:spPr>
          <a:xfrm>
            <a:off x="368715" y="1835077"/>
            <a:ext cx="4059269" cy="2248841"/>
          </a:xfrm>
          <a:prstGeom prst="rect">
            <a:avLst/>
          </a:prstGeom>
        </p:spPr>
        <p:txBody>
          <a:bodyPr vert="horz" lIns="91440" tIns="0" rIns="91440" bIns="45720" rtlCol="0">
            <a:no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11" name="Pladsholder til titel 4">
            <a:extLst>
              <a:ext uri="{FF2B5EF4-FFF2-40B4-BE49-F238E27FC236}">
                <a16:creationId xmlns:a16="http://schemas.microsoft.com/office/drawing/2014/main" id="{D697BDBA-73EC-8E4B-88D7-40A692171300}"/>
              </a:ext>
            </a:extLst>
          </p:cNvPr>
          <p:cNvSpPr>
            <a:spLocks noGrp="1"/>
          </p:cNvSpPr>
          <p:nvPr>
            <p:ph type="title"/>
          </p:nvPr>
        </p:nvSpPr>
        <p:spPr>
          <a:xfrm>
            <a:off x="323528" y="562694"/>
            <a:ext cx="6768752" cy="993775"/>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18" name="Rectangle 17">
            <a:extLst>
              <a:ext uri="{FF2B5EF4-FFF2-40B4-BE49-F238E27FC236}">
                <a16:creationId xmlns:a16="http://schemas.microsoft.com/office/drawing/2014/main" id="{EBACD59F-7424-1B44-8939-591FA366508F}"/>
              </a:ext>
            </a:extLst>
          </p:cNvPr>
          <p:cNvSpPr/>
          <p:nvPr userDrawn="1"/>
        </p:nvSpPr>
        <p:spPr>
          <a:xfrm>
            <a:off x="0" y="5013100"/>
            <a:ext cx="9144000" cy="13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bg1">
                  <a:lumMod val="95000"/>
                </a:schemeClr>
              </a:solidFill>
            </a:endParaRPr>
          </a:p>
        </p:txBody>
      </p:sp>
      <p:sp>
        <p:nvSpPr>
          <p:cNvPr id="19" name="Round Same-side Corner of Rectangle 18">
            <a:extLst>
              <a:ext uri="{FF2B5EF4-FFF2-40B4-BE49-F238E27FC236}">
                <a16:creationId xmlns:a16="http://schemas.microsoft.com/office/drawing/2014/main" id="{8B683B2B-28F9-BA44-B6D9-114701C33C8A}"/>
              </a:ext>
            </a:extLst>
          </p:cNvPr>
          <p:cNvSpPr/>
          <p:nvPr userDrawn="1"/>
        </p:nvSpPr>
        <p:spPr>
          <a:xfrm>
            <a:off x="179512" y="4580087"/>
            <a:ext cx="1224136" cy="43301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20" name="Picture 19">
            <a:extLst>
              <a:ext uri="{FF2B5EF4-FFF2-40B4-BE49-F238E27FC236}">
                <a16:creationId xmlns:a16="http://schemas.microsoft.com/office/drawing/2014/main" id="{DF11F205-A476-8449-8021-63666ABC291E}"/>
              </a:ext>
            </a:extLst>
          </p:cNvPr>
          <p:cNvPicPr>
            <a:picLocks noChangeAspect="1"/>
          </p:cNvPicPr>
          <p:nvPr userDrawn="1"/>
        </p:nvPicPr>
        <p:blipFill>
          <a:blip r:embed="rId16"/>
          <a:stretch>
            <a:fillRect/>
          </a:stretch>
        </p:blipFill>
        <p:spPr>
          <a:xfrm>
            <a:off x="392151" y="4659982"/>
            <a:ext cx="798857" cy="353118"/>
          </a:xfrm>
          <a:prstGeom prst="rect">
            <a:avLst/>
          </a:prstGeom>
        </p:spPr>
      </p:pic>
    </p:spTree>
    <p:extLst>
      <p:ext uri="{BB962C8B-B14F-4D97-AF65-F5344CB8AC3E}">
        <p14:creationId xmlns:p14="http://schemas.microsoft.com/office/powerpoint/2010/main" val="480181403"/>
      </p:ext>
    </p:extLst>
  </p:cSld>
  <p:clrMap bg1="lt1" tx1="dk1" bg2="lt2" tx2="dk2" accent1="accent1" accent2="accent2" accent3="accent3" accent4="accent4" accent5="accent5" accent6="accent6" hlink="hlink" folHlink="folHlink"/>
  <p:sldLayoutIdLst>
    <p:sldLayoutId id="2147483649" r:id="rId1"/>
    <p:sldLayoutId id="2147483721" r:id="rId2"/>
    <p:sldLayoutId id="2147483650" r:id="rId3"/>
    <p:sldLayoutId id="2147483676" r:id="rId4"/>
    <p:sldLayoutId id="2147483651" r:id="rId5"/>
    <p:sldLayoutId id="2147483677" r:id="rId6"/>
    <p:sldLayoutId id="2147483652" r:id="rId7"/>
    <p:sldLayoutId id="2147483654" r:id="rId8"/>
    <p:sldLayoutId id="2147483655" r:id="rId9"/>
    <p:sldLayoutId id="2147483656" r:id="rId10"/>
    <p:sldLayoutId id="2147483657" r:id="rId11"/>
    <p:sldLayoutId id="2147483718" r:id="rId12"/>
    <p:sldLayoutId id="2147483729" r:id="rId13"/>
    <p:sldLayoutId id="2147483731" r:id="rId14"/>
  </p:sldLayoutIdLst>
  <p:hf sldNum="0" hdr="0" dt="0"/>
  <p:txStyles>
    <p:titleStyle>
      <a:lvl1pPr algn="l" defTabSz="914400" rtl="0" eaLnBrk="1" latinLnBrk="0" hangingPunct="1">
        <a:spcBef>
          <a:spcPct val="0"/>
        </a:spcBef>
        <a:buNone/>
        <a:defRPr sz="3000" b="1" i="0" kern="1200">
          <a:solidFill>
            <a:schemeClr val="bg1"/>
          </a:solidFill>
          <a:latin typeface="Nunito Black" pitchFamily="2" charset="77"/>
          <a:ea typeface="Nunito Black" pitchFamily="2" charset="77"/>
          <a:cs typeface="Poppins ExtraBold" pitchFamily="2" charset="77"/>
        </a:defRPr>
      </a:lvl1pPr>
    </p:titleStyle>
    <p:bodyStyle>
      <a:lvl1pPr marL="0" indent="0" algn="l" defTabSz="914400" rtl="0" eaLnBrk="1" latinLnBrk="0" hangingPunct="1">
        <a:lnSpc>
          <a:spcPct val="150000"/>
        </a:lnSpc>
        <a:spcBef>
          <a:spcPts val="0"/>
        </a:spcBef>
        <a:spcAft>
          <a:spcPts val="400"/>
        </a:spcAft>
        <a:buFont typeface="Arial" panose="020B0604020202020204" pitchFamily="34" charset="0"/>
        <a:buNone/>
        <a:defRPr sz="1200" b="0" i="0" kern="1200">
          <a:solidFill>
            <a:schemeClr val="bg1"/>
          </a:solidFill>
          <a:latin typeface="MULISH REGULAR ROMAN" pitchFamily="2" charset="77"/>
          <a:ea typeface="MULISH REGULAR ROMAN" pitchFamily="2" charset="77"/>
          <a:cs typeface="Poppins Medium" pitchFamily="2" charset="77"/>
        </a:defRPr>
      </a:lvl1pPr>
      <a:lvl2pPr marL="127000" indent="-127000" algn="l" defTabSz="914400" rtl="0" eaLnBrk="1" latinLnBrk="0" hangingPunct="1">
        <a:lnSpc>
          <a:spcPct val="150000"/>
        </a:lnSpc>
        <a:spcBef>
          <a:spcPts val="0"/>
        </a:spcBef>
        <a:spcAft>
          <a:spcPts val="400"/>
        </a:spcAft>
        <a:buFont typeface="System Font Regular"/>
        <a:buChar char="–"/>
        <a:defRPr sz="1200" b="0" i="0" kern="1200">
          <a:solidFill>
            <a:schemeClr val="bg1"/>
          </a:solidFill>
          <a:latin typeface="MULISH REGULAR ROMAN" pitchFamily="2" charset="77"/>
          <a:ea typeface="MULISH REGULAR ROMAN" pitchFamily="2" charset="77"/>
          <a:cs typeface="Poppins Medium" pitchFamily="2" charset="77"/>
        </a:defRPr>
      </a:lvl2pPr>
      <a:lvl3pPr marL="361950" indent="-228600" algn="l" defTabSz="914400" rtl="0" eaLnBrk="1" latinLnBrk="0" hangingPunct="1">
        <a:lnSpc>
          <a:spcPct val="150000"/>
        </a:lnSpc>
        <a:spcBef>
          <a:spcPts val="0"/>
        </a:spcBef>
        <a:spcAft>
          <a:spcPts val="400"/>
        </a:spcAft>
        <a:buFont typeface="System Font Regular"/>
        <a:buChar char="–"/>
        <a:defRPr sz="1200" b="0" i="0" kern="1200">
          <a:solidFill>
            <a:schemeClr val="bg1"/>
          </a:solidFill>
          <a:latin typeface="MULISH REGULAR ROMAN" pitchFamily="2" charset="77"/>
          <a:ea typeface="MULISH REGULAR ROMAN" pitchFamily="2" charset="77"/>
          <a:cs typeface="Poppins Medium" pitchFamily="2" charset="77"/>
        </a:defRPr>
      </a:lvl3pPr>
      <a:lvl4pPr marL="625475" indent="-228600" algn="l" defTabSz="914400" rtl="0" eaLnBrk="1" latinLnBrk="0" hangingPunct="1">
        <a:lnSpc>
          <a:spcPct val="150000"/>
        </a:lnSpc>
        <a:spcBef>
          <a:spcPts val="0"/>
        </a:spcBef>
        <a:spcAft>
          <a:spcPts val="400"/>
        </a:spcAft>
        <a:buFont typeface="System Font Regular"/>
        <a:buChar char="–"/>
        <a:defRPr sz="1200" b="0" i="0" kern="1200">
          <a:solidFill>
            <a:schemeClr val="bg1"/>
          </a:solidFill>
          <a:latin typeface="MULISH REGULAR ROMAN" pitchFamily="2" charset="77"/>
          <a:ea typeface="MULISH REGULAR ROMAN" pitchFamily="2" charset="77"/>
          <a:cs typeface="Poppins Medium" pitchFamily="2" charset="77"/>
        </a:defRPr>
      </a:lvl4pPr>
      <a:lvl5pPr marL="989013" indent="-228600" algn="l" defTabSz="914400" rtl="0" eaLnBrk="1" latinLnBrk="0" hangingPunct="1">
        <a:lnSpc>
          <a:spcPct val="150000"/>
        </a:lnSpc>
        <a:spcBef>
          <a:spcPts val="0"/>
        </a:spcBef>
        <a:spcAft>
          <a:spcPts val="400"/>
        </a:spcAft>
        <a:buFont typeface="System Font Regular"/>
        <a:buChar char="–"/>
        <a:defRPr sz="1200" b="0" i="0" kern="1200">
          <a:solidFill>
            <a:schemeClr val="bg1"/>
          </a:solidFill>
          <a:latin typeface="MULISH REGULAR ROMAN" pitchFamily="2" charset="77"/>
          <a:ea typeface="MULISH REGULAR ROMAN" pitchFamily="2" charset="77"/>
          <a:cs typeface="Poppins Medium" pitchFamily="2" charset="77"/>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png"/><Relationship Id="rId12"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descr="Et billede, der indeholder person, himmel, træ, udendørs&#10;&#10;Automatisk genereret beskrivelse">
            <a:extLst>
              <a:ext uri="{FF2B5EF4-FFF2-40B4-BE49-F238E27FC236}">
                <a16:creationId xmlns:a16="http://schemas.microsoft.com/office/drawing/2014/main" id="{7D8EB64E-FE39-491A-839C-AAC3082B46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8695"/>
            <a:ext cx="9144000" cy="6081795"/>
          </a:xfrm>
          <a:prstGeom prst="rect">
            <a:avLst/>
          </a:prstGeom>
        </p:spPr>
      </p:pic>
      <p:sp>
        <p:nvSpPr>
          <p:cNvPr id="24" name="Rectangle 23">
            <a:extLst>
              <a:ext uri="{FF2B5EF4-FFF2-40B4-BE49-F238E27FC236}">
                <a16:creationId xmlns:a16="http://schemas.microsoft.com/office/drawing/2014/main" id="{603756C4-62F4-EB4C-9847-5C1931E1D13D}"/>
              </a:ext>
            </a:extLst>
          </p:cNvPr>
          <p:cNvSpPr/>
          <p:nvPr/>
        </p:nvSpPr>
        <p:spPr>
          <a:xfrm>
            <a:off x="0" y="5013100"/>
            <a:ext cx="9144000" cy="13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lumMod val="95000"/>
                </a:srgbClr>
              </a:solidFill>
              <a:effectLst/>
              <a:uLnTx/>
              <a:uFillTx/>
              <a:latin typeface="Verdana" panose="020B0604030504040204"/>
              <a:ea typeface="+mn-ea"/>
              <a:cs typeface="+mn-cs"/>
            </a:endParaRPr>
          </a:p>
        </p:txBody>
      </p:sp>
      <p:sp>
        <p:nvSpPr>
          <p:cNvPr id="25" name="Round Same-side Corner of Rectangle 24">
            <a:extLst>
              <a:ext uri="{FF2B5EF4-FFF2-40B4-BE49-F238E27FC236}">
                <a16:creationId xmlns:a16="http://schemas.microsoft.com/office/drawing/2014/main" id="{73C5D6A6-81AA-1441-A716-03849CFD18F3}"/>
              </a:ext>
            </a:extLst>
          </p:cNvPr>
          <p:cNvSpPr/>
          <p:nvPr/>
        </p:nvSpPr>
        <p:spPr>
          <a:xfrm>
            <a:off x="179512" y="4580087"/>
            <a:ext cx="1224136" cy="43301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pic>
        <p:nvPicPr>
          <p:cNvPr id="26" name="Picture 25">
            <a:extLst>
              <a:ext uri="{FF2B5EF4-FFF2-40B4-BE49-F238E27FC236}">
                <a16:creationId xmlns:a16="http://schemas.microsoft.com/office/drawing/2014/main" id="{B37C1D10-07B9-CF40-81EF-81CB69584853}"/>
              </a:ext>
            </a:extLst>
          </p:cNvPr>
          <p:cNvPicPr>
            <a:picLocks noChangeAspect="1"/>
          </p:cNvPicPr>
          <p:nvPr/>
        </p:nvPicPr>
        <p:blipFill>
          <a:blip r:embed="rId4"/>
          <a:stretch>
            <a:fillRect/>
          </a:stretch>
        </p:blipFill>
        <p:spPr>
          <a:xfrm>
            <a:off x="392151" y="4659982"/>
            <a:ext cx="798857" cy="353118"/>
          </a:xfrm>
          <a:prstGeom prst="rect">
            <a:avLst/>
          </a:prstGeom>
        </p:spPr>
      </p:pic>
      <p:sp>
        <p:nvSpPr>
          <p:cNvPr id="8" name="Title 8">
            <a:extLst>
              <a:ext uri="{FF2B5EF4-FFF2-40B4-BE49-F238E27FC236}">
                <a16:creationId xmlns:a16="http://schemas.microsoft.com/office/drawing/2014/main" id="{138DD57C-FFCE-6445-96A0-E29823412314}"/>
              </a:ext>
            </a:extLst>
          </p:cNvPr>
          <p:cNvSpPr txBox="1">
            <a:spLocks/>
          </p:cNvSpPr>
          <p:nvPr/>
        </p:nvSpPr>
        <p:spPr>
          <a:xfrm>
            <a:off x="1763688" y="3499947"/>
            <a:ext cx="7668853" cy="721409"/>
          </a:xfrm>
          <a:prstGeom prst="rect">
            <a:avLst/>
          </a:prstGeom>
        </p:spPr>
        <p:txBody>
          <a:bodyPr/>
          <a:lstStyle>
            <a:lvl1pPr algn="l" defTabSz="914400" rtl="0" eaLnBrk="1" latinLnBrk="0" hangingPunct="1">
              <a:spcBef>
                <a:spcPct val="0"/>
              </a:spcBef>
              <a:buNone/>
              <a:defRPr sz="3000" b="1" i="0" kern="1200">
                <a:solidFill>
                  <a:schemeClr val="tx1">
                    <a:lumMod val="95000"/>
                    <a:lumOff val="5000"/>
                  </a:schemeClr>
                </a:solidFill>
                <a:latin typeface="Nunito Black" pitchFamily="2" charset="77"/>
                <a:ea typeface="Nunito Black" pitchFamily="2" charset="77"/>
                <a:cs typeface="Poppins ExtraBold" pitchFamily="2" charset="77"/>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a-DK" sz="4000" dirty="0">
                <a:solidFill>
                  <a:schemeClr val="bg2"/>
                </a:solidFill>
              </a:rPr>
              <a:t>Naturdannelse i skolen</a:t>
            </a:r>
            <a:r>
              <a:rPr kumimoji="0" lang="da-DK" sz="4000" b="1" i="0" u="none" strike="noStrike" kern="1200" cap="none" spc="0" normalizeH="0" baseline="0" noProof="0" dirty="0">
                <a:ln>
                  <a:noFill/>
                </a:ln>
                <a:solidFill>
                  <a:srgbClr val="FFFFFF"/>
                </a:solidFill>
                <a:effectLst/>
                <a:uLnTx/>
                <a:uFillTx/>
                <a:latin typeface="Nunito Black" pitchFamily="2" charset="77"/>
                <a:cs typeface="Poppins ExtraBold" pitchFamily="2" charset="77"/>
              </a:rPr>
              <a:t> </a:t>
            </a:r>
            <a:endParaRPr kumimoji="0" lang="da-DK" sz="4000" b="1" i="0" u="none" strike="noStrike" kern="1200" cap="none" spc="0" normalizeH="0" baseline="0" noProof="0" dirty="0">
              <a:ln>
                <a:noFill/>
              </a:ln>
              <a:solidFill>
                <a:srgbClr val="000000">
                  <a:lumMod val="95000"/>
                  <a:lumOff val="5000"/>
                </a:srgbClr>
              </a:solidFill>
              <a:effectLst/>
              <a:uLnTx/>
              <a:uFillTx/>
              <a:latin typeface="Nunito Black" pitchFamily="2" charset="77"/>
              <a:cs typeface="Poppins ExtraBold" pitchFamily="2" charset="77"/>
            </a:endParaRPr>
          </a:p>
        </p:txBody>
      </p:sp>
    </p:spTree>
    <p:extLst>
      <p:ext uri="{BB962C8B-B14F-4D97-AF65-F5344CB8AC3E}">
        <p14:creationId xmlns:p14="http://schemas.microsoft.com/office/powerpoint/2010/main" val="1014177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B37C76-C353-4D48-9BBC-34C3B45EE7CC}"/>
              </a:ext>
            </a:extLst>
          </p:cNvPr>
          <p:cNvSpPr>
            <a:spLocks noGrp="1"/>
          </p:cNvSpPr>
          <p:nvPr>
            <p:ph type="title"/>
          </p:nvPr>
        </p:nvSpPr>
        <p:spPr>
          <a:xfrm>
            <a:off x="467544" y="339502"/>
            <a:ext cx="7056784" cy="567240"/>
          </a:xfrm>
        </p:spPr>
        <p:txBody>
          <a:bodyPr/>
          <a:lstStyle/>
          <a:p>
            <a:pPr>
              <a:lnSpc>
                <a:spcPct val="107000"/>
              </a:lnSpc>
              <a:spcAft>
                <a:spcPts val="800"/>
              </a:spcAft>
            </a:pPr>
            <a:r>
              <a:rPr lang="da-DK" sz="2800" dirty="0">
                <a:latin typeface="Nunito Black" pitchFamily="2" charset="0"/>
              </a:rPr>
              <a:t>Det materielle</a:t>
            </a:r>
            <a:br>
              <a:rPr lang="da-DK" sz="2800" dirty="0">
                <a:effectLst/>
                <a:latin typeface="Nunito Black" pitchFamily="2" charset="0"/>
                <a:ea typeface="Calibri" panose="020F0502020204030204" pitchFamily="34" charset="0"/>
                <a:cs typeface="Calibri" panose="020F0502020204030204" pitchFamily="34" charset="0"/>
              </a:rPr>
            </a:br>
            <a:br>
              <a:rPr lang="da-DK" sz="1800" dirty="0">
                <a:effectLst/>
                <a:latin typeface="Calibri" panose="020F0502020204030204" pitchFamily="34" charset="0"/>
                <a:ea typeface="Calibri" panose="020F0502020204030204" pitchFamily="34" charset="0"/>
                <a:cs typeface="Times New Roman" panose="02020603050405020304" pitchFamily="18" charset="0"/>
              </a:rPr>
            </a:br>
            <a:br>
              <a:rPr lang="da-DK" sz="1800" dirty="0">
                <a:effectLst/>
                <a:latin typeface="Calibri" panose="020F0502020204030204" pitchFamily="34" charset="0"/>
                <a:ea typeface="Calibri" panose="020F0502020204030204" pitchFamily="34" charset="0"/>
                <a:cs typeface="Times New Roman" panose="02020603050405020304" pitchFamily="18" charset="0"/>
              </a:rPr>
            </a:br>
            <a:endParaRPr lang="en-DK" dirty="0"/>
          </a:p>
        </p:txBody>
      </p:sp>
      <p:sp>
        <p:nvSpPr>
          <p:cNvPr id="5" name="Tekstfelt 4">
            <a:extLst>
              <a:ext uri="{FF2B5EF4-FFF2-40B4-BE49-F238E27FC236}">
                <a16:creationId xmlns:a16="http://schemas.microsoft.com/office/drawing/2014/main" id="{5FB70C64-49E1-498E-BD37-C55EAC4E7EE2}"/>
              </a:ext>
            </a:extLst>
          </p:cNvPr>
          <p:cNvSpPr txBox="1"/>
          <p:nvPr/>
        </p:nvSpPr>
        <p:spPr>
          <a:xfrm>
            <a:off x="611560" y="1064513"/>
            <a:ext cx="8136904" cy="37394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500" b="0" i="1"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a:t>
            </a:r>
            <a:r>
              <a:rPr kumimoji="0" lang="da-DK" sz="1400" b="0" i="1"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Primært karakteriseret ved en ydre manifestation mellem barn og natur, som kan komme til udtryk ved, at barnet interagerer med natur gennem ureflekterede handlinger.”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Har at gøre med menneskets ‘ophæng’ i naturen. Menneske og natur hænger sammen, er del af samme økosystem. Mennesket tager og giver til (den øvrige) natur.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Fx: Mennesket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trækker vejret. Og påvirker luften ved udledning som følger af forbrug/adfærd.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drikker vand. Og påvirker grundvandet ved størrelse af sit vandforbrug og evt. brug af pesticider.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indtager fødevarer som stammer fra naturen. Økosystemet påvirkes af, hvilke fødevarer den enkelte spiser og hvordan de er produceret.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forbruger ressourcer via stort set al forbrug/adfærd. Produkt- og transportvalg og affaldssortering og -genanvendelse påvirker hvor mange ressourcer, der trækkes ud og gives tilbage til naturen.</a:t>
            </a:r>
          </a:p>
        </p:txBody>
      </p:sp>
      <p:pic>
        <p:nvPicPr>
          <p:cNvPr id="8" name="Billede 7">
            <a:extLst>
              <a:ext uri="{FF2B5EF4-FFF2-40B4-BE49-F238E27FC236}">
                <a16:creationId xmlns:a16="http://schemas.microsoft.com/office/drawing/2014/main" id="{ACE72AE6-7275-4A6C-A227-BA923AAE5C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792" y="-308570"/>
            <a:ext cx="1347614" cy="1347614"/>
          </a:xfrm>
          <a:prstGeom prst="rect">
            <a:avLst/>
          </a:prstGeom>
        </p:spPr>
      </p:pic>
    </p:spTree>
    <p:extLst>
      <p:ext uri="{BB962C8B-B14F-4D97-AF65-F5344CB8AC3E}">
        <p14:creationId xmlns:p14="http://schemas.microsoft.com/office/powerpoint/2010/main" val="2908478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B37C76-C353-4D48-9BBC-34C3B45EE7CC}"/>
              </a:ext>
            </a:extLst>
          </p:cNvPr>
          <p:cNvSpPr>
            <a:spLocks noGrp="1"/>
          </p:cNvSpPr>
          <p:nvPr>
            <p:ph type="title"/>
          </p:nvPr>
        </p:nvSpPr>
        <p:spPr>
          <a:xfrm>
            <a:off x="467544" y="339502"/>
            <a:ext cx="7056784" cy="567240"/>
          </a:xfrm>
        </p:spPr>
        <p:txBody>
          <a:bodyPr/>
          <a:lstStyle/>
          <a:p>
            <a:pPr>
              <a:lnSpc>
                <a:spcPct val="107000"/>
              </a:lnSpc>
              <a:spcAft>
                <a:spcPts val="800"/>
              </a:spcAft>
            </a:pPr>
            <a:r>
              <a:rPr lang="da-DK" sz="2800" dirty="0">
                <a:latin typeface="Nunito Black" pitchFamily="2" charset="0"/>
              </a:rPr>
              <a:t>Det erfaringsbaserede</a:t>
            </a:r>
            <a:br>
              <a:rPr lang="da-DK" sz="2800" dirty="0">
                <a:effectLst/>
                <a:latin typeface="Nunito Black" pitchFamily="2" charset="0"/>
                <a:ea typeface="Calibri" panose="020F0502020204030204" pitchFamily="34" charset="0"/>
                <a:cs typeface="Calibri" panose="020F0502020204030204" pitchFamily="34" charset="0"/>
              </a:rPr>
            </a:br>
            <a:br>
              <a:rPr lang="da-DK" sz="1800" dirty="0">
                <a:effectLst/>
                <a:latin typeface="Calibri" panose="020F0502020204030204" pitchFamily="34" charset="0"/>
                <a:ea typeface="Calibri" panose="020F0502020204030204" pitchFamily="34" charset="0"/>
                <a:cs typeface="Times New Roman" panose="02020603050405020304" pitchFamily="18" charset="0"/>
              </a:rPr>
            </a:br>
            <a:br>
              <a:rPr lang="da-DK" sz="1800" dirty="0">
                <a:effectLst/>
                <a:latin typeface="Calibri" panose="020F0502020204030204" pitchFamily="34" charset="0"/>
                <a:ea typeface="Calibri" panose="020F0502020204030204" pitchFamily="34" charset="0"/>
                <a:cs typeface="Times New Roman" panose="02020603050405020304" pitchFamily="18" charset="0"/>
              </a:rPr>
            </a:br>
            <a:endParaRPr lang="en-DK" dirty="0"/>
          </a:p>
        </p:txBody>
      </p:sp>
      <p:sp>
        <p:nvSpPr>
          <p:cNvPr id="5" name="Tekstfelt 4">
            <a:extLst>
              <a:ext uri="{FF2B5EF4-FFF2-40B4-BE49-F238E27FC236}">
                <a16:creationId xmlns:a16="http://schemas.microsoft.com/office/drawing/2014/main" id="{5FB70C64-49E1-498E-BD37-C55EAC4E7EE2}"/>
              </a:ext>
            </a:extLst>
          </p:cNvPr>
          <p:cNvSpPr txBox="1"/>
          <p:nvPr/>
        </p:nvSpPr>
        <p:spPr>
          <a:xfrm>
            <a:off x="611560" y="973512"/>
            <a:ext cx="8064896" cy="36933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1"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”Også primært karakteriseret ved en ydre manifestation mellem barn og natur, hvor barnet gør sig erfaringer med natur, fx gennem kropslig eller fysisk interaktion, men det erfaringsbaserede element er i højere grad end det materielle forankret i det indre og i barnet.”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Har at gøre med menneskets kropslige, sanselige, </a:t>
            </a:r>
            <a:r>
              <a:rPr kumimoji="0" lang="da-DK" sz="1600" b="0" i="0" u="none" strike="noStrike" kern="1200" cap="none" spc="0" normalizeH="0" baseline="0" noProof="0" dirty="0" err="1">
                <a:ln>
                  <a:noFill/>
                </a:ln>
                <a:solidFill>
                  <a:srgbClr val="000000"/>
                </a:solidFill>
                <a:effectLst/>
                <a:uLnTx/>
                <a:uFillTx/>
                <a:latin typeface="MULISH REGULAR ROMAN" panose="020B0604020202020204" charset="0"/>
                <a:ea typeface="+mn-ea"/>
                <a:cs typeface="Calibri" panose="020F0502020204030204" pitchFamily="34" charset="0"/>
              </a:rPr>
              <a:t>hands-on</a:t>
            </a:r>
            <a:r>
              <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 oplevelser og erfaringer i naturen.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Fx: Erfaringer med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grene og stammer som byggemateriale gennem hulebyggeri</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vands bæreevne gennem svømning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nattens lyde og dufte gennem overnatning i det fri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planters vækst, udvikling, udseende gennem såning, pleje og høst af grøntsager eller mere generel have/naturpleje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vind, vand, vejr gennem vandre- og cykelture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træers struktur, styrke, overflader gennem træklatring</a:t>
            </a:r>
          </a:p>
        </p:txBody>
      </p:sp>
      <p:pic>
        <p:nvPicPr>
          <p:cNvPr id="2" name="Billede 1">
            <a:extLst>
              <a:ext uri="{FF2B5EF4-FFF2-40B4-BE49-F238E27FC236}">
                <a16:creationId xmlns:a16="http://schemas.microsoft.com/office/drawing/2014/main" id="{61481DED-47B6-4D64-B392-C1C64A813935}"/>
              </a:ext>
            </a:extLst>
          </p:cNvPr>
          <p:cNvPicPr>
            <a:picLocks noChangeAspect="1"/>
          </p:cNvPicPr>
          <p:nvPr/>
        </p:nvPicPr>
        <p:blipFill>
          <a:blip r:embed="rId3"/>
          <a:stretch>
            <a:fillRect/>
          </a:stretch>
        </p:blipFill>
        <p:spPr>
          <a:xfrm>
            <a:off x="4211960" y="-236562"/>
            <a:ext cx="1152128" cy="1152128"/>
          </a:xfrm>
          <a:prstGeom prst="rect">
            <a:avLst/>
          </a:prstGeom>
        </p:spPr>
      </p:pic>
    </p:spTree>
    <p:extLst>
      <p:ext uri="{BB962C8B-B14F-4D97-AF65-F5344CB8AC3E}">
        <p14:creationId xmlns:p14="http://schemas.microsoft.com/office/powerpoint/2010/main" val="1325057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B37C76-C353-4D48-9BBC-34C3B45EE7CC}"/>
              </a:ext>
            </a:extLst>
          </p:cNvPr>
          <p:cNvSpPr>
            <a:spLocks noGrp="1"/>
          </p:cNvSpPr>
          <p:nvPr>
            <p:ph type="title"/>
          </p:nvPr>
        </p:nvSpPr>
        <p:spPr>
          <a:xfrm>
            <a:off x="467544" y="339502"/>
            <a:ext cx="7056784" cy="567240"/>
          </a:xfrm>
        </p:spPr>
        <p:txBody>
          <a:bodyPr/>
          <a:lstStyle/>
          <a:p>
            <a:pPr>
              <a:lnSpc>
                <a:spcPct val="107000"/>
              </a:lnSpc>
              <a:spcAft>
                <a:spcPts val="800"/>
              </a:spcAft>
            </a:pPr>
            <a:r>
              <a:rPr lang="da-DK" sz="2800" dirty="0">
                <a:latin typeface="Nunito Black" pitchFamily="2" charset="0"/>
              </a:rPr>
              <a:t>Det kognitive</a:t>
            </a:r>
            <a:br>
              <a:rPr lang="da-DK" sz="2800" dirty="0">
                <a:effectLst/>
                <a:latin typeface="Nunito Black" pitchFamily="2" charset="0"/>
                <a:ea typeface="Calibri" panose="020F0502020204030204" pitchFamily="34" charset="0"/>
                <a:cs typeface="Calibri" panose="020F0502020204030204" pitchFamily="34" charset="0"/>
              </a:rPr>
            </a:br>
            <a:br>
              <a:rPr lang="da-DK" sz="1800" dirty="0">
                <a:effectLst/>
                <a:latin typeface="Calibri" panose="020F0502020204030204" pitchFamily="34" charset="0"/>
                <a:ea typeface="Calibri" panose="020F0502020204030204" pitchFamily="34" charset="0"/>
                <a:cs typeface="Times New Roman" panose="02020603050405020304" pitchFamily="18" charset="0"/>
              </a:rPr>
            </a:br>
            <a:br>
              <a:rPr lang="da-DK" sz="1800" dirty="0">
                <a:effectLst/>
                <a:latin typeface="Calibri" panose="020F0502020204030204" pitchFamily="34" charset="0"/>
                <a:ea typeface="Calibri" panose="020F0502020204030204" pitchFamily="34" charset="0"/>
                <a:cs typeface="Times New Roman" panose="02020603050405020304" pitchFamily="18" charset="0"/>
              </a:rPr>
            </a:br>
            <a:endParaRPr lang="en-DK" dirty="0"/>
          </a:p>
        </p:txBody>
      </p:sp>
      <p:sp>
        <p:nvSpPr>
          <p:cNvPr id="5" name="Tekstfelt 4">
            <a:extLst>
              <a:ext uri="{FF2B5EF4-FFF2-40B4-BE49-F238E27FC236}">
                <a16:creationId xmlns:a16="http://schemas.microsoft.com/office/drawing/2014/main" id="{5FB70C64-49E1-498E-BD37-C55EAC4E7EE2}"/>
              </a:ext>
            </a:extLst>
          </p:cNvPr>
          <p:cNvSpPr txBox="1"/>
          <p:nvPr/>
        </p:nvSpPr>
        <p:spPr>
          <a:xfrm>
            <a:off x="611560" y="973512"/>
            <a:ext cx="8064896" cy="36779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500" b="0" i="1"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a:t>
            </a:r>
            <a:r>
              <a:rPr kumimoji="0" lang="da-DK" sz="1400" b="0" i="1"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 Indeholder viden og holdninger og er både ydre manifesteret og indre repræsenteret. Børn kan give udtryk for deres viden, men viden kan også være tavs og vanskelig at udtrykke. Børns viden om natur kan fx handle om viden om arter og særlige karakteristika ved disse. Det kognitive element kan imidlertid også indeholde holdninger, der vedrører natur.”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Omhandler menneske-naturrelationen med udgangspunkt i hjernen.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Fx:</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Viden om plante- og dyrearter; udseende, navne, karakteristika, dyreadfærd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Viden om kredsløb, økosystemer; det lille kredsløb omkring en plante/køkkenhave, materielle/partikulære ressourcekredsløb, globale vejrsammenhænge og klimapåvirkning og -forandringer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Holdninger til fødevareproduktion, regnskovsrydning, dyrehold, transport. Holdninger bygger på (en mere eller mindre fyldestgørende) viden om naturen, dens kredsløb, biodiversitet/artsrigdom etc.</a:t>
            </a:r>
          </a:p>
        </p:txBody>
      </p:sp>
      <p:pic>
        <p:nvPicPr>
          <p:cNvPr id="6" name="Pladsholder til indhold 6">
            <a:extLst>
              <a:ext uri="{FF2B5EF4-FFF2-40B4-BE49-F238E27FC236}">
                <a16:creationId xmlns:a16="http://schemas.microsoft.com/office/drawing/2014/main" id="{EA19D8C5-984F-4D59-9F20-BB13472C435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600604" y="-191734"/>
            <a:ext cx="1323324" cy="1323324"/>
          </a:xfrm>
          <a:prstGeom prst="rect">
            <a:avLst/>
          </a:prstGeom>
        </p:spPr>
      </p:pic>
    </p:spTree>
    <p:extLst>
      <p:ext uri="{BB962C8B-B14F-4D97-AF65-F5344CB8AC3E}">
        <p14:creationId xmlns:p14="http://schemas.microsoft.com/office/powerpoint/2010/main" val="3266080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B37C76-C353-4D48-9BBC-34C3B45EE7CC}"/>
              </a:ext>
            </a:extLst>
          </p:cNvPr>
          <p:cNvSpPr>
            <a:spLocks noGrp="1"/>
          </p:cNvSpPr>
          <p:nvPr>
            <p:ph type="title"/>
          </p:nvPr>
        </p:nvSpPr>
        <p:spPr>
          <a:xfrm>
            <a:off x="467544" y="455598"/>
            <a:ext cx="7056784" cy="567240"/>
          </a:xfrm>
        </p:spPr>
        <p:txBody>
          <a:bodyPr/>
          <a:lstStyle/>
          <a:p>
            <a:pPr>
              <a:lnSpc>
                <a:spcPct val="107000"/>
              </a:lnSpc>
              <a:spcAft>
                <a:spcPts val="800"/>
              </a:spcAft>
            </a:pPr>
            <a:r>
              <a:rPr lang="da-DK" sz="2800" dirty="0">
                <a:latin typeface="Nunito Black" pitchFamily="2" charset="0"/>
              </a:rPr>
              <a:t>Det følelsesmæssige</a:t>
            </a:r>
            <a:br>
              <a:rPr lang="da-DK" sz="2800" dirty="0">
                <a:effectLst/>
                <a:latin typeface="Nunito Black" pitchFamily="2" charset="0"/>
                <a:ea typeface="Calibri" panose="020F0502020204030204" pitchFamily="34" charset="0"/>
                <a:cs typeface="Calibri" panose="020F0502020204030204" pitchFamily="34" charset="0"/>
              </a:rPr>
            </a:br>
            <a:br>
              <a:rPr lang="da-DK" sz="1800" dirty="0">
                <a:effectLst/>
                <a:latin typeface="Calibri" panose="020F0502020204030204" pitchFamily="34" charset="0"/>
                <a:ea typeface="Calibri" panose="020F0502020204030204" pitchFamily="34" charset="0"/>
                <a:cs typeface="Times New Roman" panose="02020603050405020304" pitchFamily="18" charset="0"/>
              </a:rPr>
            </a:br>
            <a:br>
              <a:rPr lang="da-DK" sz="1800" dirty="0">
                <a:effectLst/>
                <a:latin typeface="Calibri" panose="020F0502020204030204" pitchFamily="34" charset="0"/>
                <a:ea typeface="Calibri" panose="020F0502020204030204" pitchFamily="34" charset="0"/>
                <a:cs typeface="Times New Roman" panose="02020603050405020304" pitchFamily="18" charset="0"/>
              </a:rPr>
            </a:br>
            <a:endParaRPr lang="en-DK" dirty="0"/>
          </a:p>
        </p:txBody>
      </p:sp>
      <p:sp>
        <p:nvSpPr>
          <p:cNvPr id="5" name="Tekstfelt 4">
            <a:extLst>
              <a:ext uri="{FF2B5EF4-FFF2-40B4-BE49-F238E27FC236}">
                <a16:creationId xmlns:a16="http://schemas.microsoft.com/office/drawing/2014/main" id="{5FB70C64-49E1-498E-BD37-C55EAC4E7EE2}"/>
              </a:ext>
            </a:extLst>
          </p:cNvPr>
          <p:cNvSpPr txBox="1"/>
          <p:nvPr/>
        </p:nvSpPr>
        <p:spPr>
          <a:xfrm>
            <a:off x="611560" y="1203598"/>
            <a:ext cx="8064896"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1"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”Handler om emotionelle reaktioner, men også om mere varige følelser af tilknytning til natur. Det kan fx være tilknytning til specifikke steder eller til særlige dyr. Det følelsesmæssige element er primært indre repræsenteret, men kan i nogen grad udtrykkes, fx gennem samtaler eller spørgsmål rettet mod børns følelser.”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Fx:</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Empati for levende væsner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Tilknytning til specifikke steder/naturtyper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Følelse af samhørighed med natur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Glæde ved naturen når den opleves storslået, påvirker en positivt fysisk eller mentalt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Ubehag ved natur, dyr, planter, elementer (vand, vind, sol, sne)</a:t>
            </a:r>
          </a:p>
        </p:txBody>
      </p:sp>
      <p:pic>
        <p:nvPicPr>
          <p:cNvPr id="6" name="Billede 5">
            <a:extLst>
              <a:ext uri="{FF2B5EF4-FFF2-40B4-BE49-F238E27FC236}">
                <a16:creationId xmlns:a16="http://schemas.microsoft.com/office/drawing/2014/main" id="{43441242-6848-4059-8419-5E3E2645AF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779912" y="-344574"/>
            <a:ext cx="1368152" cy="1368152"/>
          </a:xfrm>
          <a:prstGeom prst="rect">
            <a:avLst/>
          </a:prstGeom>
        </p:spPr>
      </p:pic>
    </p:spTree>
    <p:extLst>
      <p:ext uri="{BB962C8B-B14F-4D97-AF65-F5344CB8AC3E}">
        <p14:creationId xmlns:p14="http://schemas.microsoft.com/office/powerpoint/2010/main" val="1931845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B37C76-C353-4D48-9BBC-34C3B45EE7CC}"/>
              </a:ext>
            </a:extLst>
          </p:cNvPr>
          <p:cNvSpPr>
            <a:spLocks noGrp="1"/>
          </p:cNvSpPr>
          <p:nvPr>
            <p:ph type="title"/>
          </p:nvPr>
        </p:nvSpPr>
        <p:spPr>
          <a:xfrm>
            <a:off x="467544" y="339502"/>
            <a:ext cx="7056784" cy="567240"/>
          </a:xfrm>
        </p:spPr>
        <p:txBody>
          <a:bodyPr/>
          <a:lstStyle/>
          <a:p>
            <a:pPr>
              <a:lnSpc>
                <a:spcPct val="107000"/>
              </a:lnSpc>
              <a:spcAft>
                <a:spcPts val="800"/>
              </a:spcAft>
            </a:pPr>
            <a:r>
              <a:rPr lang="da-DK" sz="2800" dirty="0">
                <a:latin typeface="Nunito Black" pitchFamily="2" charset="0"/>
              </a:rPr>
              <a:t>Det filosofiske</a:t>
            </a:r>
            <a:br>
              <a:rPr lang="da-DK" sz="2800" dirty="0">
                <a:effectLst/>
                <a:latin typeface="Nunito Black" pitchFamily="2" charset="0"/>
                <a:ea typeface="Calibri" panose="020F0502020204030204" pitchFamily="34" charset="0"/>
                <a:cs typeface="Calibri" panose="020F0502020204030204" pitchFamily="34" charset="0"/>
              </a:rPr>
            </a:br>
            <a:br>
              <a:rPr lang="da-DK" sz="1800" dirty="0">
                <a:effectLst/>
                <a:latin typeface="Calibri" panose="020F0502020204030204" pitchFamily="34" charset="0"/>
                <a:ea typeface="Calibri" panose="020F0502020204030204" pitchFamily="34" charset="0"/>
                <a:cs typeface="Times New Roman" panose="02020603050405020304" pitchFamily="18" charset="0"/>
              </a:rPr>
            </a:br>
            <a:br>
              <a:rPr lang="da-DK" sz="1800" dirty="0">
                <a:effectLst/>
                <a:latin typeface="Calibri" panose="020F0502020204030204" pitchFamily="34" charset="0"/>
                <a:ea typeface="Calibri" panose="020F0502020204030204" pitchFamily="34" charset="0"/>
                <a:cs typeface="Times New Roman" panose="02020603050405020304" pitchFamily="18" charset="0"/>
              </a:rPr>
            </a:br>
            <a:endParaRPr lang="en-DK" dirty="0"/>
          </a:p>
        </p:txBody>
      </p:sp>
      <p:sp>
        <p:nvSpPr>
          <p:cNvPr id="5" name="Tekstfelt 4">
            <a:extLst>
              <a:ext uri="{FF2B5EF4-FFF2-40B4-BE49-F238E27FC236}">
                <a16:creationId xmlns:a16="http://schemas.microsoft.com/office/drawing/2014/main" id="{5FB70C64-49E1-498E-BD37-C55EAC4E7EE2}"/>
              </a:ext>
            </a:extLst>
          </p:cNvPr>
          <p:cNvSpPr txBox="1"/>
          <p:nvPr/>
        </p:nvSpPr>
        <p:spPr>
          <a:xfrm>
            <a:off x="755576" y="1217740"/>
            <a:ext cx="8064896" cy="36317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1"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”Det mest indre i naturdannelse. Handler om børns natursyn og etik, som primært er indre repræsenteret. Børns natursyn og etik er dog formodentligt præget af den familie, det samfund eller den kultur, barnet vokser op i. Natursynet kan fx være mere eller mindre præget af et antropocentrisk eller </a:t>
            </a:r>
            <a:r>
              <a:rPr kumimoji="0" lang="da-DK" sz="1400" b="0" i="1" u="none" strike="noStrike" kern="1200" cap="none" spc="0" normalizeH="0" baseline="0" noProof="0" dirty="0" err="1">
                <a:ln>
                  <a:noFill/>
                </a:ln>
                <a:solidFill>
                  <a:srgbClr val="000000"/>
                </a:solidFill>
                <a:effectLst/>
                <a:uLnTx/>
                <a:uFillTx/>
                <a:latin typeface="MULISH REGULAR ROMAN" panose="020B0604020202020204" charset="0"/>
                <a:ea typeface="+mn-ea"/>
                <a:cs typeface="Calibri" panose="020F0502020204030204" pitchFamily="34" charset="0"/>
              </a:rPr>
              <a:t>økocentrisk</a:t>
            </a:r>
            <a:r>
              <a:rPr kumimoji="0" lang="da-DK" sz="1400" b="0" i="1"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 standpunkt.”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0" i="1"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Fx:</a:t>
            </a:r>
            <a:endParaRPr kumimoji="0" lang="da-DK" sz="1600" b="0" i="0" u="none" strike="noStrike" kern="1200" cap="none" spc="0" normalizeH="0" baseline="0" noProof="0" dirty="0">
              <a:ln>
                <a:noFill/>
              </a:ln>
              <a:solidFill>
                <a:srgbClr val="000000"/>
              </a:solidFill>
              <a:effectLst/>
              <a:uLnTx/>
              <a:uFillTx/>
              <a:latin typeface="Verdana" panose="020B060403050404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Alle arter har ret til at være på jorden (holdning: beskyttelse, biodiversitet) – uanset deres nytteværdi for mennesket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Det er OK at tilsidesætte dyrs naturlige behov for at skaffe mad, tøj etc. for mennesker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Mennesket er udenfor/over naturen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rPr>
              <a:t>Mennesket er natur og kæmper med andre dyr og planter om at optimere sin plads og udvikling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da-DK" sz="1600" b="0" i="0" u="none" strike="noStrike" kern="1200" cap="none" spc="0" normalizeH="0" baseline="0" noProof="0" dirty="0">
              <a:ln>
                <a:noFill/>
              </a:ln>
              <a:solidFill>
                <a:srgbClr val="000000"/>
              </a:solidFill>
              <a:effectLst/>
              <a:uLnTx/>
              <a:uFillTx/>
              <a:latin typeface="MULISH REGULAR ROMAN" panose="020B0604020202020204" charset="0"/>
              <a:ea typeface="+mn-ea"/>
              <a:cs typeface="Calibri" panose="020F0502020204030204" pitchFamily="34" charset="0"/>
            </a:endParaRPr>
          </a:p>
        </p:txBody>
      </p:sp>
      <p:pic>
        <p:nvPicPr>
          <p:cNvPr id="6" name="Billede 5">
            <a:extLst>
              <a:ext uri="{FF2B5EF4-FFF2-40B4-BE49-F238E27FC236}">
                <a16:creationId xmlns:a16="http://schemas.microsoft.com/office/drawing/2014/main" id="{BCE8F9AC-5B5A-4CEA-B965-CFCE9F8A76C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843808" y="-236562"/>
            <a:ext cx="1368152" cy="1368152"/>
          </a:xfrm>
          <a:prstGeom prst="rect">
            <a:avLst/>
          </a:prstGeom>
        </p:spPr>
      </p:pic>
    </p:spTree>
    <p:extLst>
      <p:ext uri="{BB962C8B-B14F-4D97-AF65-F5344CB8AC3E}">
        <p14:creationId xmlns:p14="http://schemas.microsoft.com/office/powerpoint/2010/main" val="808211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E96E82E4-05FF-47C5-AC77-0AA9CC88783C}"/>
              </a:ext>
            </a:extLst>
          </p:cNvPr>
          <p:cNvSpPr txBox="1">
            <a:spLocks/>
          </p:cNvSpPr>
          <p:nvPr/>
        </p:nvSpPr>
        <p:spPr>
          <a:xfrm>
            <a:off x="490482" y="339502"/>
            <a:ext cx="7969950" cy="57031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000" b="1" i="0" kern="1200">
                <a:solidFill>
                  <a:schemeClr val="bg1"/>
                </a:solidFill>
                <a:latin typeface="Nunito Black" pitchFamily="2" charset="77"/>
                <a:ea typeface="Nunito Black" pitchFamily="2" charset="77"/>
                <a:cs typeface="Poppins ExtraBold" pitchFamily="2" charset="77"/>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FFFFFF"/>
                </a:solidFill>
                <a:effectLst/>
                <a:uLnTx/>
                <a:uFillTx/>
                <a:latin typeface="Nunito Black" pitchFamily="2" charset="77"/>
                <a:cs typeface="Poppins ExtraBold" pitchFamily="2" charset="77"/>
              </a:rPr>
              <a:t>Dynamisk indhold og en aktiv og fortløbende proces</a:t>
            </a:r>
            <a:endParaRPr kumimoji="0" lang="en-GB" sz="2400" b="1" i="0" u="none" strike="noStrike" kern="1200" cap="none" spc="0" normalizeH="0" baseline="0" noProof="0" dirty="0">
              <a:ln>
                <a:noFill/>
              </a:ln>
              <a:solidFill>
                <a:srgbClr val="FFFFFF"/>
              </a:solidFill>
              <a:effectLst/>
              <a:uLnTx/>
              <a:uFillTx/>
              <a:latin typeface="Nunito Black" pitchFamily="2" charset="77"/>
              <a:cs typeface="Poppins ExtraBold" pitchFamily="2" charset="77"/>
            </a:endParaRPr>
          </a:p>
        </p:txBody>
      </p:sp>
      <p:sp>
        <p:nvSpPr>
          <p:cNvPr id="7" name="Tekstfelt 6">
            <a:extLst>
              <a:ext uri="{FF2B5EF4-FFF2-40B4-BE49-F238E27FC236}">
                <a16:creationId xmlns:a16="http://schemas.microsoft.com/office/drawing/2014/main" id="{15D55F41-06E4-4935-90AB-A3B1F9249AA1}"/>
              </a:ext>
            </a:extLst>
          </p:cNvPr>
          <p:cNvSpPr txBox="1"/>
          <p:nvPr/>
        </p:nvSpPr>
        <p:spPr>
          <a:xfrm>
            <a:off x="502727" y="1309866"/>
            <a:ext cx="8297974" cy="298543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1" u="none" strike="noStrike" kern="1200" cap="none" spc="0" normalizeH="0" baseline="0" noProof="0" dirty="0">
                <a:ln>
                  <a:noFill/>
                </a:ln>
                <a:solidFill>
                  <a:srgbClr val="FFFFFF"/>
                </a:solidFill>
                <a:effectLst/>
                <a:uLnTx/>
                <a:uFillTx/>
                <a:latin typeface="MULISH REGULAR ROMAN" panose="020B0604020202020204" charset="0"/>
                <a:ea typeface="+mn-ea"/>
                <a:cs typeface="+mn-cs"/>
              </a:rPr>
              <a:t>”De fem elementer er fremherskende på forskellige tidspunkter i børns liv. Elementerne hænger sammen og understøtter hinanden.”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000" b="0" i="1" u="none" strike="noStrike" kern="1200" cap="none" spc="0" normalizeH="0" baseline="0" noProof="0" dirty="0">
              <a:ln>
                <a:noFill/>
              </a:ln>
              <a:solidFill>
                <a:srgbClr val="FFFFFF"/>
              </a:solidFill>
              <a:effectLst/>
              <a:uLnTx/>
              <a:uFillTx/>
              <a:latin typeface="MULISH REGULAR ROMAN"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000" b="0" i="1" u="none" strike="noStrike" kern="1200" cap="none" spc="0" normalizeH="0" baseline="0" noProof="0" dirty="0">
              <a:ln>
                <a:noFill/>
              </a:ln>
              <a:solidFill>
                <a:srgbClr val="FFFFFF"/>
              </a:solidFill>
              <a:effectLst/>
              <a:uLnTx/>
              <a:uFillTx/>
              <a:latin typeface="MULISH REGULAR ROMAN"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1" u="none" strike="noStrike" kern="1200" cap="none" spc="0" normalizeH="0" baseline="0" noProof="0" dirty="0">
                <a:ln>
                  <a:noFill/>
                </a:ln>
                <a:solidFill>
                  <a:srgbClr val="FFFFFF"/>
                </a:solidFill>
                <a:effectLst/>
                <a:uLnTx/>
                <a:uFillTx/>
                <a:latin typeface="MULISH REGULAR ROMAN" panose="020B0604020202020204" charset="0"/>
                <a:ea typeface="+mn-ea"/>
                <a:cs typeface="+mn-cs"/>
              </a:rPr>
              <a:t>”Naturdannelse er en fortløbende proces, der ikke handler om kortsigtede mål og resultater.”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000" b="0" i="1" u="none" strike="noStrike" kern="1200" cap="none" spc="0" normalizeH="0" baseline="0" noProof="0" dirty="0">
              <a:ln>
                <a:noFill/>
              </a:ln>
              <a:solidFill>
                <a:srgbClr val="FFFFFF"/>
              </a:solidFill>
              <a:effectLst/>
              <a:uLnTx/>
              <a:uFillTx/>
              <a:latin typeface="MULISH REGULAR ROMAN"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000" b="0" i="1" u="none" strike="noStrike" kern="1200" cap="none" spc="0" normalizeH="0" baseline="0" noProof="0" dirty="0">
              <a:ln>
                <a:noFill/>
              </a:ln>
              <a:solidFill>
                <a:srgbClr val="FFFFFF"/>
              </a:solidFill>
              <a:effectLst/>
              <a:uLnTx/>
              <a:uFillTx/>
              <a:latin typeface="MULISH REGULAR ROMAN"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1" u="none" strike="noStrike" kern="1200" cap="none" spc="0" normalizeH="0" baseline="0" noProof="0" dirty="0">
                <a:ln>
                  <a:noFill/>
                </a:ln>
                <a:solidFill>
                  <a:srgbClr val="FFFFFF"/>
                </a:solidFill>
                <a:effectLst/>
                <a:uLnTx/>
                <a:uFillTx/>
                <a:latin typeface="MULISH REGULAR ROMAN" panose="020B0604020202020204" charset="0"/>
                <a:ea typeface="+mn-ea"/>
                <a:cs typeface="+mn-cs"/>
              </a:rPr>
              <a:t>”Naturdannelse en proces, som børn indgår aktivt i; det kan ikke ‘fyldes’ på børnene.”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000" b="0" i="1" u="none" strike="noStrike" kern="1200" cap="none" spc="0" normalizeH="0" baseline="0" noProof="0" dirty="0">
              <a:ln>
                <a:noFill/>
              </a:ln>
              <a:solidFill>
                <a:srgbClr val="FFFFFF"/>
              </a:solidFill>
              <a:effectLst/>
              <a:uLnTx/>
              <a:uFillTx/>
              <a:latin typeface="MULISH REGULAR ROMAN"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000" b="0" i="1" u="none" strike="noStrike" kern="1200" cap="none" spc="0" normalizeH="0" baseline="0" noProof="0" dirty="0">
              <a:ln>
                <a:noFill/>
              </a:ln>
              <a:solidFill>
                <a:srgbClr val="FFFFFF"/>
              </a:solidFill>
              <a:effectLst/>
              <a:uLnTx/>
              <a:uFillTx/>
              <a:latin typeface="MULISH REGULAR ROMAN"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1" u="none" strike="noStrike" kern="1200" cap="none" spc="0" normalizeH="0" baseline="0" noProof="0" dirty="0">
                <a:ln>
                  <a:noFill/>
                </a:ln>
                <a:solidFill>
                  <a:srgbClr val="FFFFFF"/>
                </a:solidFill>
                <a:effectLst/>
                <a:uLnTx/>
                <a:uFillTx/>
                <a:latin typeface="MULISH REGULAR ROMAN" panose="020B0604020202020204" charset="0"/>
                <a:ea typeface="+mn-ea"/>
                <a:cs typeface="+mn-cs"/>
              </a:rPr>
              <a:t>”Elementerne, der er repræsenteret som indre relationer til naturen, tillægges normalt størst betydning i forhold til eksempelvis fremtidig handling, mens de ydre elementer primært understøtter udviklingen af de indre elementer.”</a:t>
            </a:r>
            <a:endParaRPr kumimoji="0" lang="da-DK" sz="1600" b="1" i="1" u="none" strike="noStrike" kern="1200" cap="none" spc="0" normalizeH="0" baseline="0" noProof="0" dirty="0">
              <a:ln>
                <a:noFill/>
              </a:ln>
              <a:solidFill>
                <a:srgbClr val="FFFFFF"/>
              </a:solidFill>
              <a:effectLst/>
              <a:uLnTx/>
              <a:uFillTx/>
              <a:latin typeface="MULISH REGULAR ROMAN" panose="020B060402020202020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6279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C226976D-080C-7736-3863-7893A2D2DD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Handlingsknap: gå frem eller næste 3">
            <a:hlinkClick r:id="" action="ppaction://hlinkshowjump?jump=nextslide" highlightClick="1"/>
            <a:extLst>
              <a:ext uri="{FF2B5EF4-FFF2-40B4-BE49-F238E27FC236}">
                <a16:creationId xmlns:a16="http://schemas.microsoft.com/office/drawing/2014/main" id="{4420F428-29D3-53B4-3996-D61B38375E5F}"/>
              </a:ext>
            </a:extLst>
          </p:cNvPr>
          <p:cNvSpPr/>
          <p:nvPr/>
        </p:nvSpPr>
        <p:spPr>
          <a:xfrm>
            <a:off x="2843808" y="1779662"/>
            <a:ext cx="2808312" cy="1512168"/>
          </a:xfrm>
          <a:prstGeom prst="actionButtonForwardNext">
            <a:avLst/>
          </a:prstGeom>
          <a:solidFill>
            <a:schemeClr val="accent5">
              <a:alpha val="50000"/>
            </a:schemeClr>
          </a:solidFill>
          <a:ln w="28575">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796232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86261667-E42F-97CD-6F12-CD7CE09C5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Handlingsknap: gå frem eller næste 6">
            <a:hlinkClick r:id="" action="ppaction://hlinkshowjump?jump=nextslide" highlightClick="1"/>
            <a:extLst>
              <a:ext uri="{FF2B5EF4-FFF2-40B4-BE49-F238E27FC236}">
                <a16:creationId xmlns:a16="http://schemas.microsoft.com/office/drawing/2014/main" id="{560CB032-86FC-D057-40FE-1D2B7FE9EFA8}"/>
              </a:ext>
            </a:extLst>
          </p:cNvPr>
          <p:cNvSpPr/>
          <p:nvPr/>
        </p:nvSpPr>
        <p:spPr>
          <a:xfrm>
            <a:off x="2843808" y="1779662"/>
            <a:ext cx="2808312" cy="1512168"/>
          </a:xfrm>
          <a:prstGeom prst="actionButtonForwardNext">
            <a:avLst/>
          </a:prstGeom>
          <a:solidFill>
            <a:schemeClr val="accent5">
              <a:alpha val="50000"/>
            </a:schemeClr>
          </a:solidFill>
          <a:ln w="28575">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816999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F4E2F5B-4BBA-2866-2D7C-D0CF26299A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Handlingsknap: gå frem eller næste 4">
            <a:hlinkClick r:id="" action="ppaction://hlinkshowjump?jump=nextslide" highlightClick="1"/>
            <a:extLst>
              <a:ext uri="{FF2B5EF4-FFF2-40B4-BE49-F238E27FC236}">
                <a16:creationId xmlns:a16="http://schemas.microsoft.com/office/drawing/2014/main" id="{34ECE1B1-6E69-08E7-ECBC-707AA08B2037}"/>
              </a:ext>
            </a:extLst>
          </p:cNvPr>
          <p:cNvSpPr/>
          <p:nvPr/>
        </p:nvSpPr>
        <p:spPr>
          <a:xfrm>
            <a:off x="2843808" y="1779662"/>
            <a:ext cx="2808312" cy="1512168"/>
          </a:xfrm>
          <a:prstGeom prst="actionButtonForwardNext">
            <a:avLst/>
          </a:prstGeom>
          <a:solidFill>
            <a:schemeClr val="accent5">
              <a:alpha val="50000"/>
            </a:schemeClr>
          </a:solidFill>
          <a:ln w="28575">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844823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BC780ABF-A7D9-5A64-FDB4-18AADD0C4D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Handlingsknap: gå frem eller næste 2">
            <a:hlinkClick r:id="" action="ppaction://hlinkshowjump?jump=nextslide" highlightClick="1"/>
            <a:extLst>
              <a:ext uri="{FF2B5EF4-FFF2-40B4-BE49-F238E27FC236}">
                <a16:creationId xmlns:a16="http://schemas.microsoft.com/office/drawing/2014/main" id="{358F33C2-D7BA-3660-6F2F-08891F143CF4}"/>
              </a:ext>
            </a:extLst>
          </p:cNvPr>
          <p:cNvSpPr/>
          <p:nvPr/>
        </p:nvSpPr>
        <p:spPr>
          <a:xfrm>
            <a:off x="2843808" y="1779662"/>
            <a:ext cx="2808312" cy="1512168"/>
          </a:xfrm>
          <a:prstGeom prst="actionButtonForwardNext">
            <a:avLst/>
          </a:prstGeom>
          <a:solidFill>
            <a:schemeClr val="accent5">
              <a:alpha val="50000"/>
            </a:schemeClr>
          </a:solidFill>
          <a:ln w="28575">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824388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B37C76-C353-4D48-9BBC-34C3B45EE7CC}"/>
              </a:ext>
            </a:extLst>
          </p:cNvPr>
          <p:cNvSpPr>
            <a:spLocks noGrp="1"/>
          </p:cNvSpPr>
          <p:nvPr>
            <p:ph type="title"/>
          </p:nvPr>
        </p:nvSpPr>
        <p:spPr>
          <a:xfrm>
            <a:off x="827584" y="1779662"/>
            <a:ext cx="7772400" cy="1021556"/>
          </a:xfrm>
        </p:spPr>
        <p:txBody>
          <a:bodyPr/>
          <a:lstStyle/>
          <a:p>
            <a:pPr algn="ctr"/>
            <a:r>
              <a:rPr lang="da-DK" dirty="0"/>
              <a:t>”Tænk på en særlig oplevelse du har haft i naturen” </a:t>
            </a:r>
            <a:endParaRPr lang="en-DK" dirty="0"/>
          </a:p>
        </p:txBody>
      </p:sp>
    </p:spTree>
    <p:extLst>
      <p:ext uri="{BB962C8B-B14F-4D97-AF65-F5344CB8AC3E}">
        <p14:creationId xmlns:p14="http://schemas.microsoft.com/office/powerpoint/2010/main" val="3222818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1A1AF271-16AE-6622-A356-0F7704712A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Handlingsknap: gå frem eller næste 4">
            <a:hlinkClick r:id="" action="ppaction://hlinkshowjump?jump=nextslide" highlightClick="1"/>
            <a:extLst>
              <a:ext uri="{FF2B5EF4-FFF2-40B4-BE49-F238E27FC236}">
                <a16:creationId xmlns:a16="http://schemas.microsoft.com/office/drawing/2014/main" id="{F43D0BE0-111C-1A4A-FFB3-CDD8D2355D10}"/>
              </a:ext>
            </a:extLst>
          </p:cNvPr>
          <p:cNvSpPr/>
          <p:nvPr/>
        </p:nvSpPr>
        <p:spPr>
          <a:xfrm>
            <a:off x="2843808" y="1779662"/>
            <a:ext cx="2808312" cy="1512168"/>
          </a:xfrm>
          <a:prstGeom prst="actionButtonForwardNext">
            <a:avLst/>
          </a:prstGeom>
          <a:solidFill>
            <a:schemeClr val="accent5">
              <a:alpha val="50000"/>
            </a:schemeClr>
          </a:solidFill>
          <a:ln w="28575">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560904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træ, udendørs, person, skov&#10;&#10;Automatisk genereret beskrivelse">
            <a:extLst>
              <a:ext uri="{FF2B5EF4-FFF2-40B4-BE49-F238E27FC236}">
                <a16:creationId xmlns:a16="http://schemas.microsoft.com/office/drawing/2014/main" id="{A0443A0C-65C1-4E94-97A1-B5BABA525A81}"/>
              </a:ext>
            </a:extLst>
          </p:cNvPr>
          <p:cNvPicPr>
            <a:picLocks noChangeAspect="1"/>
          </p:cNvPicPr>
          <p:nvPr/>
        </p:nvPicPr>
        <p:blipFill rotWithShape="1">
          <a:blip r:embed="rId3">
            <a:extLst>
              <a:ext uri="{28A0092B-C50C-407E-A947-70E740481C1C}">
                <a14:useLocalDpi xmlns:a14="http://schemas.microsoft.com/office/drawing/2010/main" val="0"/>
              </a:ext>
            </a:extLst>
          </a:blip>
          <a:srcRect l="-90" t="19375" r="90" b="14894"/>
          <a:stretch/>
        </p:blipFill>
        <p:spPr>
          <a:xfrm>
            <a:off x="0" y="-92546"/>
            <a:ext cx="9152249" cy="5688632"/>
          </a:xfrm>
          <a:prstGeom prst="rect">
            <a:avLst/>
          </a:prstGeom>
        </p:spPr>
      </p:pic>
      <p:sp>
        <p:nvSpPr>
          <p:cNvPr id="2" name="Title 1">
            <a:extLst>
              <a:ext uri="{FF2B5EF4-FFF2-40B4-BE49-F238E27FC236}">
                <a16:creationId xmlns:a16="http://schemas.microsoft.com/office/drawing/2014/main" id="{0577717F-0BD4-C540-A3C5-23ECB5BE6B89}"/>
              </a:ext>
            </a:extLst>
          </p:cNvPr>
          <p:cNvSpPr>
            <a:spLocks noGrp="1"/>
          </p:cNvSpPr>
          <p:nvPr>
            <p:ph type="ctrTitle"/>
          </p:nvPr>
        </p:nvSpPr>
        <p:spPr>
          <a:xfrm>
            <a:off x="575048" y="2943835"/>
            <a:ext cx="7525344" cy="1589906"/>
          </a:xfrm>
        </p:spPr>
        <p:txBody>
          <a:bodyPr>
            <a:noAutofit/>
          </a:bodyPr>
          <a:lstStyle/>
          <a:p>
            <a:r>
              <a:rPr lang="da-DK" sz="3200" dirty="0"/>
              <a:t>Pointer om naturdannelse i praksis</a:t>
            </a:r>
            <a:br>
              <a:rPr lang="da-DK" sz="3200" dirty="0"/>
            </a:br>
            <a:r>
              <a:rPr lang="da-DK" sz="3200" dirty="0"/>
              <a:t>- også i en skolepraksis</a:t>
            </a:r>
            <a:endParaRPr lang="da-DK" sz="3200" dirty="0">
              <a:solidFill>
                <a:schemeClr val="bg2"/>
              </a:solidFill>
            </a:endParaRPr>
          </a:p>
        </p:txBody>
      </p:sp>
      <p:sp>
        <p:nvSpPr>
          <p:cNvPr id="22" name="Rectangle 21">
            <a:extLst>
              <a:ext uri="{FF2B5EF4-FFF2-40B4-BE49-F238E27FC236}">
                <a16:creationId xmlns:a16="http://schemas.microsoft.com/office/drawing/2014/main" id="{85DDC0E7-FC88-5242-9007-4E1A4CA8EBBD}"/>
              </a:ext>
            </a:extLst>
          </p:cNvPr>
          <p:cNvSpPr/>
          <p:nvPr/>
        </p:nvSpPr>
        <p:spPr>
          <a:xfrm>
            <a:off x="0" y="5013100"/>
            <a:ext cx="9144000" cy="13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lumMod val="95000"/>
                </a:srgbClr>
              </a:solidFill>
              <a:effectLst/>
              <a:uLnTx/>
              <a:uFillTx/>
              <a:latin typeface="Verdana" panose="020B0604030504040204"/>
              <a:ea typeface="+mn-ea"/>
              <a:cs typeface="+mn-cs"/>
            </a:endParaRPr>
          </a:p>
        </p:txBody>
      </p:sp>
      <p:sp>
        <p:nvSpPr>
          <p:cNvPr id="23" name="Round Same-side Corner of Rectangle 22">
            <a:extLst>
              <a:ext uri="{FF2B5EF4-FFF2-40B4-BE49-F238E27FC236}">
                <a16:creationId xmlns:a16="http://schemas.microsoft.com/office/drawing/2014/main" id="{DF89AD1D-6608-0246-AFD2-C807F8333AEA}"/>
              </a:ext>
            </a:extLst>
          </p:cNvPr>
          <p:cNvSpPr/>
          <p:nvPr/>
        </p:nvSpPr>
        <p:spPr>
          <a:xfrm>
            <a:off x="179512" y="4580087"/>
            <a:ext cx="1224136" cy="43301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pic>
        <p:nvPicPr>
          <p:cNvPr id="24" name="Picture 23">
            <a:extLst>
              <a:ext uri="{FF2B5EF4-FFF2-40B4-BE49-F238E27FC236}">
                <a16:creationId xmlns:a16="http://schemas.microsoft.com/office/drawing/2014/main" id="{E0300618-43AD-674E-96AD-4195D8F3F19E}"/>
              </a:ext>
            </a:extLst>
          </p:cNvPr>
          <p:cNvPicPr>
            <a:picLocks noChangeAspect="1"/>
          </p:cNvPicPr>
          <p:nvPr/>
        </p:nvPicPr>
        <p:blipFill>
          <a:blip r:embed="rId4"/>
          <a:stretch>
            <a:fillRect/>
          </a:stretch>
        </p:blipFill>
        <p:spPr>
          <a:xfrm>
            <a:off x="392151" y="4659982"/>
            <a:ext cx="798857" cy="353118"/>
          </a:xfrm>
          <a:prstGeom prst="rect">
            <a:avLst/>
          </a:prstGeom>
        </p:spPr>
      </p:pic>
    </p:spTree>
    <p:extLst>
      <p:ext uri="{BB962C8B-B14F-4D97-AF65-F5344CB8AC3E}">
        <p14:creationId xmlns:p14="http://schemas.microsoft.com/office/powerpoint/2010/main" val="761442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9E9210-AE8F-474E-A523-3861054AF800}"/>
              </a:ext>
            </a:extLst>
          </p:cNvPr>
          <p:cNvSpPr>
            <a:spLocks noGrp="1"/>
          </p:cNvSpPr>
          <p:nvPr>
            <p:ph type="title"/>
          </p:nvPr>
        </p:nvSpPr>
        <p:spPr>
          <a:xfrm>
            <a:off x="714627" y="390727"/>
            <a:ext cx="7159456" cy="761646"/>
          </a:xfrm>
        </p:spPr>
        <p:txBody>
          <a:bodyPr anchor="ctr">
            <a:normAutofit/>
          </a:bodyPr>
          <a:lstStyle/>
          <a:p>
            <a:pPr>
              <a:lnSpc>
                <a:spcPct val="90000"/>
              </a:lnSpc>
            </a:pPr>
            <a:r>
              <a:rPr lang="da-DK" sz="2400" dirty="0"/>
              <a:t>DET ERFARINGSBASEREDE</a:t>
            </a:r>
            <a:br>
              <a:rPr lang="da-DK" sz="2400" dirty="0"/>
            </a:br>
            <a:r>
              <a:rPr lang="da-DK" sz="1500" dirty="0"/>
              <a:t>KROPSLIG OG FYSISK INTERAKTION MED NATUR</a:t>
            </a:r>
          </a:p>
        </p:txBody>
      </p:sp>
      <p:sp>
        <p:nvSpPr>
          <p:cNvPr id="3" name="Pladsholder til indhold 2">
            <a:extLst>
              <a:ext uri="{FF2B5EF4-FFF2-40B4-BE49-F238E27FC236}">
                <a16:creationId xmlns:a16="http://schemas.microsoft.com/office/drawing/2014/main" id="{36BD0904-750B-4E2A-B95D-1BF4BC16A4EE}"/>
              </a:ext>
            </a:extLst>
          </p:cNvPr>
          <p:cNvSpPr>
            <a:spLocks noGrp="1"/>
          </p:cNvSpPr>
          <p:nvPr>
            <p:ph idx="1"/>
          </p:nvPr>
        </p:nvSpPr>
        <p:spPr>
          <a:xfrm>
            <a:off x="714627" y="1204586"/>
            <a:ext cx="5441549" cy="3455395"/>
          </a:xfrm>
        </p:spPr>
        <p:txBody>
          <a:bodyPr>
            <a:noAutofit/>
          </a:bodyPr>
          <a:lstStyle/>
          <a:p>
            <a:pPr marL="171450" indent="-171450">
              <a:buFont typeface="Arial" panose="020B0604020202020204" pitchFamily="34" charset="0"/>
              <a:buChar char="•"/>
            </a:pPr>
            <a:r>
              <a:rPr lang="da-DK" b="1" dirty="0"/>
              <a:t>Det erfaringsbaserede element er ofte en direkte vej til at stimulere de andre elementer</a:t>
            </a:r>
            <a:r>
              <a:rPr lang="da-DK" dirty="0"/>
              <a:t> – både den kognitive forståelse, den følelsesmæssige tilknytning og de filosofiske overvejelser</a:t>
            </a:r>
            <a:r>
              <a:rPr lang="da-DK" b="1" dirty="0"/>
              <a:t> </a:t>
            </a:r>
          </a:p>
          <a:p>
            <a:pPr marL="171450" indent="-171450">
              <a:buFont typeface="Arial" panose="020B0604020202020204" pitchFamily="34" charset="0"/>
              <a:buChar char="•"/>
            </a:pPr>
            <a:r>
              <a:rPr lang="da-DK" b="1" dirty="0">
                <a:latin typeface="Mulish" pitchFamily="2" charset="0"/>
                <a:cs typeface="Times New Roman" panose="02020603050405020304" pitchFamily="18" charset="0"/>
              </a:rPr>
              <a:t>Jo mere naturuvante børn, jo vigtigere er det at komme ud </a:t>
            </a:r>
            <a:r>
              <a:rPr lang="da-DK" dirty="0">
                <a:latin typeface="Mulish" pitchFamily="2" charset="0"/>
                <a:cs typeface="Times New Roman" panose="02020603050405020304" pitchFamily="18" charset="0"/>
              </a:rPr>
              <a:t>(små børn, naturuvante familier, unge etc.). At starte med det kropslige/sanselige og bygge videre på det.</a:t>
            </a:r>
          </a:p>
          <a:p>
            <a:pPr marL="171450" indent="-171450">
              <a:buFont typeface="Arial" panose="020B0604020202020204" pitchFamily="34" charset="0"/>
              <a:buChar char="•"/>
            </a:pPr>
            <a:r>
              <a:rPr lang="da-DK" b="1" dirty="0">
                <a:effectLst/>
                <a:latin typeface="Mulish" pitchFamily="2" charset="0"/>
                <a:ea typeface="Calibri" panose="020F0502020204030204" pitchFamily="34" charset="0"/>
                <a:cs typeface="Times New Roman" panose="02020603050405020304" pitchFamily="18" charset="0"/>
              </a:rPr>
              <a:t>Den store og lille natur kan noget forskelligt.</a:t>
            </a:r>
            <a:r>
              <a:rPr lang="da-DK" b="1" dirty="0">
                <a:latin typeface="Mulish" pitchFamily="2" charset="0"/>
                <a:ea typeface="Calibri" panose="020F0502020204030204" pitchFamily="34" charset="0"/>
                <a:cs typeface="Times New Roman" panose="02020603050405020304" pitchFamily="18" charset="0"/>
              </a:rPr>
              <a:t> </a:t>
            </a:r>
            <a:r>
              <a:rPr lang="da-DK" dirty="0">
                <a:latin typeface="Mulish" pitchFamily="2" charset="0"/>
                <a:ea typeface="Calibri" panose="020F0502020204030204" pitchFamily="34" charset="0"/>
                <a:cs typeface="Times New Roman" panose="02020603050405020304" pitchFamily="18" charset="0"/>
              </a:rPr>
              <a:t>Både</a:t>
            </a:r>
            <a:r>
              <a:rPr lang="da-DK" dirty="0"/>
              <a:t> udfoldelser i den store natur og nærkontakt med den lille er en del af børns naturdannelse og vigtige, da de stimulerer naturdannelsen på forskellige måder. </a:t>
            </a:r>
            <a:endParaRPr lang="da-DK" b="1" dirty="0">
              <a:effectLst/>
              <a:latin typeface="Mulish" pitchFamily="2"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da-DK" b="1" dirty="0">
                <a:effectLst/>
                <a:latin typeface="Mulish" pitchFamily="2" charset="0"/>
                <a:ea typeface="Calibri" panose="020F0502020204030204" pitchFamily="34" charset="0"/>
                <a:cs typeface="Times New Roman" panose="02020603050405020304" pitchFamily="18" charset="0"/>
              </a:rPr>
              <a:t>Fysisk interaktion med naturen har </a:t>
            </a:r>
            <a:r>
              <a:rPr lang="da-DK" b="1" dirty="0">
                <a:latin typeface="Mulish" pitchFamily="2" charset="0"/>
                <a:cs typeface="Times New Roman" panose="02020603050405020304" pitchFamily="18" charset="0"/>
              </a:rPr>
              <a:t>værdi i sig selv. </a:t>
            </a:r>
            <a:r>
              <a:rPr lang="da-DK" dirty="0">
                <a:latin typeface="Mulish" pitchFamily="2" charset="0"/>
                <a:cs typeface="Times New Roman" panose="02020603050405020304" pitchFamily="18" charset="0"/>
              </a:rPr>
              <a:t>D</a:t>
            </a:r>
            <a:r>
              <a:rPr lang="da-DK" dirty="0"/>
              <a:t>en frie og mindre formålsstyrede interaktion med naturen giver børnene mulighed for at lære naturen at kende gennem kroppen og sanserne.</a:t>
            </a:r>
            <a:endParaRPr lang="da-DK" b="1" dirty="0">
              <a:latin typeface="Mulish" pitchFamily="2" charset="0"/>
              <a:cs typeface="Times New Roman" panose="02020603050405020304" pitchFamily="18" charset="0"/>
            </a:endParaRPr>
          </a:p>
          <a:p>
            <a:pPr marL="171450" indent="-171450">
              <a:buFont typeface="Arial" panose="020B0604020202020204" pitchFamily="34" charset="0"/>
              <a:buChar char="•"/>
            </a:pP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da-DK" sz="1100" dirty="0">
              <a:effectLst/>
              <a:latin typeface="Mulish" pitchFamily="2"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da-DK" sz="1100" dirty="0">
              <a:solidFill>
                <a:schemeClr val="tx1"/>
              </a:solidFill>
              <a:highlight>
                <a:srgbClr val="FFFF00"/>
              </a:highlight>
            </a:endParaRPr>
          </a:p>
        </p:txBody>
      </p:sp>
      <p:pic>
        <p:nvPicPr>
          <p:cNvPr id="4" name="Billede 3">
            <a:extLst>
              <a:ext uri="{FF2B5EF4-FFF2-40B4-BE49-F238E27FC236}">
                <a16:creationId xmlns:a16="http://schemas.microsoft.com/office/drawing/2014/main" id="{5A6FFE4B-C509-4AE8-9C3D-CF765F178CDF}"/>
              </a:ext>
            </a:extLst>
          </p:cNvPr>
          <p:cNvPicPr>
            <a:picLocks noChangeAspect="1"/>
          </p:cNvPicPr>
          <p:nvPr/>
        </p:nvPicPr>
        <p:blipFill>
          <a:blip r:embed="rId3"/>
          <a:stretch>
            <a:fillRect/>
          </a:stretch>
        </p:blipFill>
        <p:spPr>
          <a:xfrm>
            <a:off x="7812360" y="195486"/>
            <a:ext cx="1152128" cy="1152128"/>
          </a:xfrm>
          <a:prstGeom prst="rect">
            <a:avLst/>
          </a:prstGeom>
        </p:spPr>
      </p:pic>
      <p:pic>
        <p:nvPicPr>
          <p:cNvPr id="7" name="Billede 6" descr="Et billede, der indeholder udendørs, græs, himmel, træ&#10;&#10;Automatisk genereret beskrivelse">
            <a:extLst>
              <a:ext uri="{FF2B5EF4-FFF2-40B4-BE49-F238E27FC236}">
                <a16:creationId xmlns:a16="http://schemas.microsoft.com/office/drawing/2014/main" id="{759B4621-A7A8-978A-A0FF-AEE88D95BF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5"/>
          <a:stretch/>
        </p:blipFill>
        <p:spPr>
          <a:xfrm>
            <a:off x="6389141" y="1923678"/>
            <a:ext cx="2287315" cy="1851670"/>
          </a:xfrm>
          <a:prstGeom prst="rect">
            <a:avLst/>
          </a:prstGeom>
        </p:spPr>
      </p:pic>
    </p:spTree>
    <p:extLst>
      <p:ext uri="{BB962C8B-B14F-4D97-AF65-F5344CB8AC3E}">
        <p14:creationId xmlns:p14="http://schemas.microsoft.com/office/powerpoint/2010/main" val="3310343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9E9210-AE8F-474E-A523-3861054AF800}"/>
              </a:ext>
            </a:extLst>
          </p:cNvPr>
          <p:cNvSpPr>
            <a:spLocks noGrp="1"/>
          </p:cNvSpPr>
          <p:nvPr>
            <p:ph type="title"/>
          </p:nvPr>
        </p:nvSpPr>
        <p:spPr>
          <a:xfrm>
            <a:off x="755576" y="305129"/>
            <a:ext cx="7159456" cy="761646"/>
          </a:xfrm>
        </p:spPr>
        <p:txBody>
          <a:bodyPr anchor="ctr">
            <a:normAutofit/>
          </a:bodyPr>
          <a:lstStyle/>
          <a:p>
            <a:pPr>
              <a:lnSpc>
                <a:spcPct val="90000"/>
              </a:lnSpc>
            </a:pPr>
            <a:r>
              <a:rPr lang="da-DK" sz="2400" dirty="0"/>
              <a:t>DET KOGNITIVE</a:t>
            </a:r>
            <a:br>
              <a:rPr lang="da-DK" sz="2400" dirty="0"/>
            </a:br>
            <a:r>
              <a:rPr lang="da-DK" sz="1700" dirty="0"/>
              <a:t>VIDEN OG FORSTÅELSE AF NATURFÆNOMENER</a:t>
            </a:r>
            <a:r>
              <a:rPr lang="da-DK" sz="2400" dirty="0"/>
              <a:t>  </a:t>
            </a:r>
          </a:p>
        </p:txBody>
      </p:sp>
      <p:sp>
        <p:nvSpPr>
          <p:cNvPr id="3" name="Pladsholder til indhold 2">
            <a:extLst>
              <a:ext uri="{FF2B5EF4-FFF2-40B4-BE49-F238E27FC236}">
                <a16:creationId xmlns:a16="http://schemas.microsoft.com/office/drawing/2014/main" id="{36BD0904-750B-4E2A-B95D-1BF4BC16A4EE}"/>
              </a:ext>
            </a:extLst>
          </p:cNvPr>
          <p:cNvSpPr>
            <a:spLocks noGrp="1"/>
          </p:cNvSpPr>
          <p:nvPr>
            <p:ph idx="1"/>
          </p:nvPr>
        </p:nvSpPr>
        <p:spPr>
          <a:xfrm>
            <a:off x="539552" y="1315970"/>
            <a:ext cx="5490781" cy="3593207"/>
          </a:xfrm>
        </p:spPr>
        <p:txBody>
          <a:bodyPr>
            <a:noAutofit/>
          </a:bodyPr>
          <a:lstStyle/>
          <a:p>
            <a:pPr marL="171450" indent="-171450">
              <a:buFont typeface="Arial" panose="020B0604020202020204" pitchFamily="34" charset="0"/>
              <a:buChar char="•"/>
            </a:pPr>
            <a:r>
              <a:rPr lang="da-DK" dirty="0">
                <a:effectLst/>
                <a:latin typeface="Mulish" pitchFamily="2" charset="0"/>
                <a:ea typeface="Calibri" panose="020F0502020204030204" pitchFamily="34" charset="0"/>
                <a:cs typeface="Times New Roman" panose="02020603050405020304" pitchFamily="18" charset="0"/>
              </a:rPr>
              <a:t>Børns viden om natur kan stimuleres rent kognitivt, men</a:t>
            </a:r>
            <a:r>
              <a:rPr lang="da-DK" dirty="0">
                <a:latin typeface="Mulish" pitchFamily="2" charset="0"/>
                <a:ea typeface="Calibri" panose="020F0502020204030204" pitchFamily="34" charset="0"/>
                <a:cs typeface="Times New Roman" panose="02020603050405020304" pitchFamily="18" charset="0"/>
              </a:rPr>
              <a:t> </a:t>
            </a:r>
            <a:r>
              <a:rPr lang="da-DK" b="1" dirty="0">
                <a:latin typeface="Mulish" pitchFamily="2" charset="0"/>
                <a:ea typeface="Calibri" panose="020F0502020204030204" pitchFamily="34" charset="0"/>
                <a:cs typeface="Times New Roman" panose="02020603050405020304" pitchFamily="18" charset="0"/>
              </a:rPr>
              <a:t>s</a:t>
            </a:r>
            <a:r>
              <a:rPr lang="da-DK" b="1" dirty="0">
                <a:effectLst/>
                <a:latin typeface="Mulish" pitchFamily="2" charset="0"/>
                <a:ea typeface="Calibri" panose="020F0502020204030204" pitchFamily="34" charset="0"/>
                <a:cs typeface="Times New Roman" panose="02020603050405020304" pitchFamily="18" charset="0"/>
              </a:rPr>
              <a:t>anselige erfaringer understøtter læring om naturen. </a:t>
            </a:r>
            <a:r>
              <a:rPr lang="da-DK" dirty="0">
                <a:effectLst/>
                <a:latin typeface="Mulish" pitchFamily="2" charset="0"/>
                <a:ea typeface="Calibri" panose="020F0502020204030204" pitchFamily="34" charset="0"/>
                <a:cs typeface="Times New Roman" panose="02020603050405020304" pitchFamily="18" charset="0"/>
              </a:rPr>
              <a:t>S</a:t>
            </a:r>
            <a:r>
              <a:rPr lang="da-DK" dirty="0"/>
              <a:t>amspil mellem det kognitive og erfaringsbaserede er værdifuldt i øjeblikkets læringssituation og i det længere perspektiv med fx inde-ude-inde-forløb.</a:t>
            </a:r>
            <a:endParaRPr lang="da-DK" b="1" dirty="0">
              <a:effectLst/>
              <a:latin typeface="Mulish" pitchFamily="2"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da-DK" b="1" dirty="0">
                <a:effectLst/>
                <a:latin typeface="Mulish" pitchFamily="2" charset="0"/>
                <a:ea typeface="Calibri" panose="020F0502020204030204" pitchFamily="34" charset="0"/>
                <a:cs typeface="Times New Roman" panose="02020603050405020304" pitchFamily="18" charset="0"/>
              </a:rPr>
              <a:t>Naturen rummer uendelige muligheder for læring. </a:t>
            </a:r>
            <a:r>
              <a:rPr lang="da-DK" dirty="0">
                <a:latin typeface="Mulish" pitchFamily="2" charset="0"/>
                <a:ea typeface="Calibri" panose="020F0502020204030204" pitchFamily="34" charset="0"/>
                <a:cs typeface="Times New Roman" panose="02020603050405020304" pitchFamily="18" charset="0"/>
              </a:rPr>
              <a:t>Uforudsete emner/vinkler opstår i </a:t>
            </a:r>
            <a:r>
              <a:rPr lang="da-DK" dirty="0">
                <a:effectLst/>
                <a:latin typeface="Mulish" pitchFamily="2" charset="0"/>
                <a:ea typeface="Calibri" panose="020F0502020204030204" pitchFamily="34" charset="0"/>
                <a:cs typeface="Times New Roman" panose="02020603050405020304" pitchFamily="18" charset="0"/>
              </a:rPr>
              <a:t>planlagte aktiviteter og i ‘pauser’. Følge børnenes spor og nysgerrighed.</a:t>
            </a:r>
          </a:p>
          <a:p>
            <a:pPr marL="171450" indent="-171450">
              <a:buFont typeface="Arial" panose="020B0604020202020204" pitchFamily="34" charset="0"/>
              <a:buChar char="•"/>
            </a:pPr>
            <a:r>
              <a:rPr lang="da-DK" b="1" dirty="0"/>
              <a:t>Viden stimulerer </a:t>
            </a:r>
            <a:r>
              <a:rPr lang="da-DK" b="1" dirty="0" err="1"/>
              <a:t>naturlyst</a:t>
            </a:r>
            <a:r>
              <a:rPr lang="da-DK" b="1" dirty="0"/>
              <a:t>, følelser og filosofisk eftertanke. </a:t>
            </a:r>
            <a:r>
              <a:rPr lang="da-DK" dirty="0"/>
              <a:t>Naturen åbner sig og vokser, jo mere eleverne ved og lærer om den, og viden kan give lyst til mere interaktion, vække fascination og nuancere den etiske refleksion om fx bæredygtig adfærd over for naturen.</a:t>
            </a:r>
            <a:endParaRPr lang="da-DK" b="1" dirty="0">
              <a:latin typeface="Mulish" pitchFamily="2" charset="0"/>
              <a:cs typeface="Times New Roman" panose="02020603050405020304" pitchFamily="18" charset="0"/>
            </a:endParaRPr>
          </a:p>
        </p:txBody>
      </p:sp>
      <p:pic>
        <p:nvPicPr>
          <p:cNvPr id="4" name="Pladsholder til indhold 6">
            <a:extLst>
              <a:ext uri="{FF2B5EF4-FFF2-40B4-BE49-F238E27FC236}">
                <a16:creationId xmlns:a16="http://schemas.microsoft.com/office/drawing/2014/main" id="{F51ACBB3-7888-4BD4-B9FF-8E57FE68A4A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785180" y="24290"/>
            <a:ext cx="1323324" cy="1323324"/>
          </a:xfrm>
          <a:prstGeom prst="rect">
            <a:avLst/>
          </a:prstGeom>
        </p:spPr>
      </p:pic>
      <p:pic>
        <p:nvPicPr>
          <p:cNvPr id="6" name="Pladsholder til billede 5" descr="Et billede, der indeholder græs, person, udendørs&#10;&#10;Automatisk genereret beskrivelse">
            <a:extLst>
              <a:ext uri="{FF2B5EF4-FFF2-40B4-BE49-F238E27FC236}">
                <a16:creationId xmlns:a16="http://schemas.microsoft.com/office/drawing/2014/main" id="{B7D28C4A-43D5-76D6-6AD5-803AFC12D556}"/>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12226" r="12226"/>
          <a:stretch>
            <a:fillRect/>
          </a:stretch>
        </p:blipFill>
        <p:spPr>
          <a:xfrm>
            <a:off x="6375428" y="1923678"/>
            <a:ext cx="2373036" cy="2088232"/>
          </a:xfrm>
        </p:spPr>
      </p:pic>
    </p:spTree>
    <p:extLst>
      <p:ext uri="{BB962C8B-B14F-4D97-AF65-F5344CB8AC3E}">
        <p14:creationId xmlns:p14="http://schemas.microsoft.com/office/powerpoint/2010/main" val="3877954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9E9210-AE8F-474E-A523-3861054AF800}"/>
              </a:ext>
            </a:extLst>
          </p:cNvPr>
          <p:cNvSpPr>
            <a:spLocks noGrp="1"/>
          </p:cNvSpPr>
          <p:nvPr>
            <p:ph type="title"/>
          </p:nvPr>
        </p:nvSpPr>
        <p:spPr>
          <a:xfrm>
            <a:off x="683568" y="354723"/>
            <a:ext cx="7159456" cy="761646"/>
          </a:xfrm>
        </p:spPr>
        <p:txBody>
          <a:bodyPr anchor="ctr">
            <a:normAutofit/>
          </a:bodyPr>
          <a:lstStyle/>
          <a:p>
            <a:pPr>
              <a:lnSpc>
                <a:spcPct val="90000"/>
              </a:lnSpc>
            </a:pPr>
            <a:r>
              <a:rPr lang="da-DK" sz="2400" dirty="0"/>
              <a:t>DET FØLELSESMÆSSIGE</a:t>
            </a:r>
            <a:br>
              <a:rPr lang="da-DK" sz="2400" dirty="0"/>
            </a:br>
            <a:r>
              <a:rPr lang="da-DK" sz="1700" dirty="0"/>
              <a:t>EMOTIONELLE REAKTIONER OG TILKNYTNING</a:t>
            </a:r>
          </a:p>
        </p:txBody>
      </p:sp>
      <p:sp>
        <p:nvSpPr>
          <p:cNvPr id="3" name="Pladsholder til indhold 2">
            <a:extLst>
              <a:ext uri="{FF2B5EF4-FFF2-40B4-BE49-F238E27FC236}">
                <a16:creationId xmlns:a16="http://schemas.microsoft.com/office/drawing/2014/main" id="{36BD0904-750B-4E2A-B95D-1BF4BC16A4EE}"/>
              </a:ext>
            </a:extLst>
          </p:cNvPr>
          <p:cNvSpPr>
            <a:spLocks noGrp="1"/>
          </p:cNvSpPr>
          <p:nvPr>
            <p:ph idx="1"/>
          </p:nvPr>
        </p:nvSpPr>
        <p:spPr>
          <a:xfrm>
            <a:off x="660624" y="1203598"/>
            <a:ext cx="5040560" cy="3600400"/>
          </a:xfrm>
        </p:spPr>
        <p:txBody>
          <a:bodyPr>
            <a:noAutofit/>
          </a:bodyPr>
          <a:lstStyle/>
          <a:p>
            <a:pPr marL="171450" indent="-171450">
              <a:buFont typeface="Arial" panose="020B0604020202020204" pitchFamily="34" charset="0"/>
              <a:buChar char="•"/>
            </a:pPr>
            <a:r>
              <a:rPr lang="da-DK" b="1" dirty="0">
                <a:effectLst/>
                <a:latin typeface="Mulish" pitchFamily="2" charset="0"/>
                <a:ea typeface="Calibri" panose="020F0502020204030204" pitchFamily="34" charset="0"/>
                <a:cs typeface="Times New Roman" panose="02020603050405020304" pitchFamily="18" charset="0"/>
              </a:rPr>
              <a:t>Naturen har et </a:t>
            </a:r>
            <a:r>
              <a:rPr lang="da-DK" b="1" dirty="0">
                <a:latin typeface="Mulish" pitchFamily="2" charset="0"/>
                <a:ea typeface="Calibri" panose="020F0502020204030204" pitchFamily="34" charset="0"/>
                <a:cs typeface="Times New Roman" panose="02020603050405020304" pitchFamily="18" charset="0"/>
              </a:rPr>
              <a:t>naturligt</a:t>
            </a:r>
            <a:r>
              <a:rPr lang="da-DK" b="1" dirty="0">
                <a:effectLst/>
                <a:latin typeface="Mulish" pitchFamily="2" charset="0"/>
                <a:ea typeface="Calibri" panose="020F0502020204030204" pitchFamily="34" charset="0"/>
                <a:cs typeface="Times New Roman" panose="02020603050405020304" pitchFamily="18" charset="0"/>
              </a:rPr>
              <a:t> potentiale for at begejstre og fascinere.</a:t>
            </a:r>
            <a:r>
              <a:rPr lang="da-DK" dirty="0"/>
              <a:t> Det kan være naturens æstetiske udtryk, dyr og planters særlige egenskaber, processer i naturen eller bare naturens ”utrolighed”.</a:t>
            </a:r>
            <a:endParaRPr lang="da-DK" b="1" dirty="0">
              <a:effectLst/>
              <a:latin typeface="Mulish" pitchFamily="2"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da-DK" b="1" dirty="0">
                <a:effectLst/>
                <a:latin typeface="Mulish" pitchFamily="2" charset="0"/>
                <a:ea typeface="Calibri" panose="020F0502020204030204" pitchFamily="34" charset="0"/>
                <a:cs typeface="Times New Roman" panose="02020603050405020304" pitchFamily="18" charset="0"/>
              </a:rPr>
              <a:t>Dyr vækker let børns empati og omsorg. </a:t>
            </a:r>
          </a:p>
          <a:p>
            <a:pPr marL="171450" indent="-171450">
              <a:buFont typeface="Arial" panose="020B0604020202020204" pitchFamily="34" charset="0"/>
              <a:buChar char="•"/>
            </a:pPr>
            <a:r>
              <a:rPr lang="da-DK" b="1" dirty="0">
                <a:effectLst/>
                <a:latin typeface="Mulish" pitchFamily="2" charset="0"/>
                <a:ea typeface="Calibri" panose="020F0502020204030204" pitchFamily="34" charset="0"/>
                <a:cs typeface="Times New Roman" panose="02020603050405020304" pitchFamily="18" charset="0"/>
              </a:rPr>
              <a:t>Følelsesmæssige oplevelser gør afstanden til naturen mindre. </a:t>
            </a:r>
            <a:r>
              <a:rPr lang="da-DK" dirty="0">
                <a:effectLst/>
                <a:latin typeface="Mulish" pitchFamily="2" charset="0"/>
                <a:ea typeface="Calibri" panose="020F0502020204030204" pitchFamily="34" charset="0"/>
                <a:cs typeface="Times New Roman" panose="02020603050405020304" pitchFamily="18" charset="0"/>
              </a:rPr>
              <a:t>Positive følelser som </a:t>
            </a:r>
            <a:r>
              <a:rPr lang="da-DK" dirty="0">
                <a:latin typeface="Mulish" pitchFamily="2" charset="0"/>
                <a:ea typeface="Calibri" panose="020F0502020204030204" pitchFamily="34" charset="0"/>
                <a:cs typeface="Times New Roman" panose="02020603050405020304" pitchFamily="18" charset="0"/>
              </a:rPr>
              <a:t>f</a:t>
            </a:r>
            <a:r>
              <a:rPr lang="da-DK" dirty="0">
                <a:effectLst/>
                <a:latin typeface="Mulish" pitchFamily="2" charset="0"/>
                <a:ea typeface="Calibri" panose="020F0502020204030204" pitchFamily="34" charset="0"/>
                <a:cs typeface="Times New Roman" panose="02020603050405020304" pitchFamily="18" charset="0"/>
              </a:rPr>
              <a:t>ascination, empati, ‘forbundethed’ kan </a:t>
            </a:r>
            <a:r>
              <a:rPr lang="da-DK" dirty="0"/>
              <a:t>stimulere de øvrige naturdannelseselementer; give lyst til at være mere i og lære mere om naturen og aktivere etiske refleksioner.</a:t>
            </a:r>
          </a:p>
          <a:p>
            <a:pPr marL="171450" indent="-171450">
              <a:buFont typeface="Arial" panose="020B0604020202020204" pitchFamily="34" charset="0"/>
              <a:buChar char="•"/>
            </a:pPr>
            <a:r>
              <a:rPr lang="da-DK" dirty="0"/>
              <a:t>Mange aktiviteter tager udgangspunkt i noget praktisk eller </a:t>
            </a:r>
            <a:r>
              <a:rPr lang="da-DK" dirty="0" err="1"/>
              <a:t>vidensorienteret</a:t>
            </a:r>
            <a:r>
              <a:rPr lang="da-DK" dirty="0"/>
              <a:t>, men </a:t>
            </a:r>
            <a:r>
              <a:rPr lang="da-DK" b="1" dirty="0"/>
              <a:t>voksne kan registrere børns følelser og bruge sig selv til at påvirke dem.</a:t>
            </a:r>
            <a:r>
              <a:rPr lang="da-DK" dirty="0"/>
              <a:t> Spejle fascination, selv udvise begejstring, gå foran i forhold til at overskride barrierer hos børn</a:t>
            </a:r>
          </a:p>
          <a:p>
            <a:pPr marL="171450" indent="-171450">
              <a:buFont typeface="Arial" panose="020B0604020202020204" pitchFamily="34" charset="0"/>
              <a:buChar char="•"/>
            </a:pP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da-DK" sz="1100" dirty="0">
              <a:solidFill>
                <a:schemeClr val="tx1"/>
              </a:solidFill>
              <a:highlight>
                <a:srgbClr val="FFFF00"/>
              </a:highlight>
            </a:endParaRPr>
          </a:p>
        </p:txBody>
      </p:sp>
      <p:pic>
        <p:nvPicPr>
          <p:cNvPr id="4" name="Billede 3">
            <a:extLst>
              <a:ext uri="{FF2B5EF4-FFF2-40B4-BE49-F238E27FC236}">
                <a16:creationId xmlns:a16="http://schemas.microsoft.com/office/drawing/2014/main" id="{E8A638B0-12B8-46D8-9BE9-919629A0A05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740352" y="51470"/>
            <a:ext cx="1368152" cy="1368152"/>
          </a:xfrm>
          <a:prstGeom prst="rect">
            <a:avLst/>
          </a:prstGeom>
        </p:spPr>
      </p:pic>
      <p:pic>
        <p:nvPicPr>
          <p:cNvPr id="5" name="Pladsholder til billede 3">
            <a:extLst>
              <a:ext uri="{FF2B5EF4-FFF2-40B4-BE49-F238E27FC236}">
                <a16:creationId xmlns:a16="http://schemas.microsoft.com/office/drawing/2014/main" id="{8E01AAA4-D33B-4423-AF95-57A06E3FC06C}"/>
              </a:ext>
            </a:extLst>
          </p:cNvPr>
          <p:cNvPicPr>
            <a:picLocks noGrp="1" noChangeAspect="1"/>
          </p:cNvPicPr>
          <p:nvPr/>
        </p:nvPicPr>
        <p:blipFill rotWithShape="1">
          <a:blip r:embed="rId4"/>
          <a:srcRect l="30718" r="12225"/>
          <a:stretch/>
        </p:blipFill>
        <p:spPr>
          <a:xfrm>
            <a:off x="6372200" y="1635646"/>
            <a:ext cx="2088232" cy="2433160"/>
          </a:xfrm>
          <a:prstGeom prst="rect">
            <a:avLst/>
          </a:prstGeom>
        </p:spPr>
      </p:pic>
    </p:spTree>
    <p:extLst>
      <p:ext uri="{BB962C8B-B14F-4D97-AF65-F5344CB8AC3E}">
        <p14:creationId xmlns:p14="http://schemas.microsoft.com/office/powerpoint/2010/main" val="244881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9E9210-AE8F-474E-A523-3861054AF800}"/>
              </a:ext>
            </a:extLst>
          </p:cNvPr>
          <p:cNvSpPr>
            <a:spLocks noGrp="1"/>
          </p:cNvSpPr>
          <p:nvPr>
            <p:ph type="title"/>
          </p:nvPr>
        </p:nvSpPr>
        <p:spPr>
          <a:xfrm>
            <a:off x="755576" y="282715"/>
            <a:ext cx="7159456" cy="761646"/>
          </a:xfrm>
        </p:spPr>
        <p:txBody>
          <a:bodyPr anchor="ctr">
            <a:normAutofit/>
          </a:bodyPr>
          <a:lstStyle/>
          <a:p>
            <a:pPr>
              <a:lnSpc>
                <a:spcPct val="90000"/>
              </a:lnSpc>
            </a:pPr>
            <a:r>
              <a:rPr lang="da-DK" sz="2400" dirty="0"/>
              <a:t>DET FILOSOFISKE</a:t>
            </a:r>
            <a:br>
              <a:rPr lang="da-DK" sz="2400" dirty="0"/>
            </a:br>
            <a:r>
              <a:rPr lang="da-DK" sz="1500" dirty="0"/>
              <a:t>NATURSYN OG ETIK</a:t>
            </a:r>
          </a:p>
        </p:txBody>
      </p:sp>
      <p:sp>
        <p:nvSpPr>
          <p:cNvPr id="3" name="Pladsholder til indhold 2">
            <a:extLst>
              <a:ext uri="{FF2B5EF4-FFF2-40B4-BE49-F238E27FC236}">
                <a16:creationId xmlns:a16="http://schemas.microsoft.com/office/drawing/2014/main" id="{36BD0904-750B-4E2A-B95D-1BF4BC16A4EE}"/>
              </a:ext>
            </a:extLst>
          </p:cNvPr>
          <p:cNvSpPr>
            <a:spLocks noGrp="1"/>
          </p:cNvSpPr>
          <p:nvPr>
            <p:ph idx="1"/>
          </p:nvPr>
        </p:nvSpPr>
        <p:spPr>
          <a:xfrm>
            <a:off x="441068" y="1044361"/>
            <a:ext cx="5499084" cy="3759637"/>
          </a:xfrm>
        </p:spPr>
        <p:txBody>
          <a:bodyPr>
            <a:noAutofit/>
          </a:bodyPr>
          <a:lstStyle/>
          <a:p>
            <a:pPr marL="171450" indent="-171450">
              <a:buFont typeface="Arial" panose="020B0604020202020204" pitchFamily="34" charset="0"/>
              <a:buChar char="•"/>
            </a:pPr>
            <a:r>
              <a:rPr lang="da-DK" b="1" dirty="0">
                <a:effectLst/>
                <a:latin typeface="Mulish" pitchFamily="2" charset="0"/>
                <a:ea typeface="Times New Roman" panose="02020603050405020304" pitchFamily="18" charset="0"/>
                <a:cs typeface="Calibri" panose="020F0502020204030204" pitchFamily="34" charset="0"/>
              </a:rPr>
              <a:t>Hvad er natur? </a:t>
            </a:r>
            <a:r>
              <a:rPr lang="da-DK" dirty="0">
                <a:latin typeface="Mulish" pitchFamily="2" charset="0"/>
                <a:ea typeface="Times New Roman" panose="02020603050405020304" pitchFamily="18" charset="0"/>
                <a:cs typeface="Calibri" panose="020F0502020204030204" pitchFamily="34" charset="0"/>
              </a:rPr>
              <a:t>H</a:t>
            </a:r>
            <a:r>
              <a:rPr lang="da-DK" dirty="0">
                <a:effectLst/>
                <a:latin typeface="Mulish" pitchFamily="2" charset="0"/>
                <a:ea typeface="Times New Roman" panose="02020603050405020304" pitchFamily="18" charset="0"/>
                <a:cs typeface="Calibri" panose="020F0502020204030204" pitchFamily="34" charset="0"/>
              </a:rPr>
              <a:t>vornår er noget natur, og er vi selv natur?</a:t>
            </a:r>
          </a:p>
          <a:p>
            <a:pPr marL="171450" indent="-171450">
              <a:buFont typeface="Arial" panose="020B0604020202020204" pitchFamily="34" charset="0"/>
              <a:buChar char="•"/>
            </a:pPr>
            <a:r>
              <a:rPr lang="da-DK" b="1" dirty="0">
                <a:latin typeface="Mulish" pitchFamily="2" charset="0"/>
                <a:cs typeface="Calibri" panose="020F0502020204030204" pitchFamily="34" charset="0"/>
              </a:rPr>
              <a:t>Vores rolle i økosystemet er et afsæt for etiske refleksioner.</a:t>
            </a:r>
            <a:r>
              <a:rPr lang="da-DK" dirty="0">
                <a:latin typeface="Mulish" pitchFamily="2" charset="0"/>
                <a:cs typeface="Calibri" panose="020F0502020204030204" pitchFamily="34" charset="0"/>
              </a:rPr>
              <a:t> Med en materiel menneskelig relation til naturen som tema – fx jagt, dyrkning, affald, sankning, natur/kulturlandskaber – er </a:t>
            </a:r>
            <a:r>
              <a:rPr lang="da-DK" dirty="0"/>
              <a:t>etiske overvejelser oplagte.</a:t>
            </a:r>
            <a:endParaRPr lang="da-DK" b="1" dirty="0">
              <a:latin typeface="Mulish" pitchFamily="2" charset="0"/>
              <a:cs typeface="Calibri" panose="020F0502020204030204" pitchFamily="34" charset="0"/>
            </a:endParaRPr>
          </a:p>
          <a:p>
            <a:pPr marL="171450" indent="-171450">
              <a:buFont typeface="Arial" panose="020B0604020202020204" pitchFamily="34" charset="0"/>
              <a:buChar char="•"/>
            </a:pPr>
            <a:r>
              <a:rPr lang="da-DK" b="1" dirty="0">
                <a:effectLst/>
                <a:latin typeface="Mulish" pitchFamily="2" charset="0"/>
                <a:ea typeface="Times New Roman" panose="02020603050405020304" pitchFamily="18" charset="0"/>
                <a:cs typeface="Calibri" panose="020F0502020204030204" pitchFamily="34" charset="0"/>
              </a:rPr>
              <a:t>Dyreetik i stort og småt. </a:t>
            </a:r>
            <a:r>
              <a:rPr lang="da-DK" dirty="0"/>
              <a:t>Hensynsfuld adfærd er oplagt, når det kommer til dyr – og ofte bringer børnene det selv på banen.</a:t>
            </a:r>
            <a:endParaRPr lang="da-DK" b="1" dirty="0">
              <a:effectLst/>
              <a:latin typeface="Mulish" pitchFamily="2" charset="0"/>
              <a:ea typeface="Times New Roman" panose="02020603050405020304" pitchFamily="18" charset="0"/>
              <a:cs typeface="Calibri" panose="020F0502020204030204" pitchFamily="34" charset="0"/>
            </a:endParaRPr>
          </a:p>
          <a:p>
            <a:pPr marL="171450" indent="-171450">
              <a:buFont typeface="Arial" panose="020B0604020202020204" pitchFamily="34" charset="0"/>
              <a:buChar char="•"/>
            </a:pPr>
            <a:r>
              <a:rPr lang="da-DK" b="1" dirty="0">
                <a:effectLst/>
                <a:latin typeface="Mulish" pitchFamily="2" charset="0"/>
                <a:ea typeface="Times New Roman" panose="02020603050405020304" pitchFamily="18" charset="0"/>
                <a:cs typeface="Calibri" panose="020F0502020204030204" pitchFamily="34" charset="0"/>
              </a:rPr>
              <a:t>Viden og følelser styrker etikken. </a:t>
            </a:r>
            <a:r>
              <a:rPr lang="da-DK" dirty="0"/>
              <a:t>Erfaringer med naturen, som kan givet viden eller vakt følelser, kan styrke de etiske samtaler og gøre dem mere vedkommende for børnene.</a:t>
            </a:r>
            <a:endParaRPr lang="da-DK"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da-DK" dirty="0"/>
              <a:t>Aktiviteter tager sjældent udgangspunkt i det filosofiske element, og </a:t>
            </a:r>
            <a:r>
              <a:rPr lang="da-DK" b="1" dirty="0"/>
              <a:t>det kræver ofte et mere aktivt fokus fra den voksne</a:t>
            </a:r>
            <a:r>
              <a:rPr lang="da-DK" dirty="0"/>
              <a:t>, men mange praksisser i naturen rummer en mulig samtale om menneskets samspil med  naturen.</a:t>
            </a:r>
            <a:endParaRPr lang="da-DK"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Billede 3">
            <a:extLst>
              <a:ext uri="{FF2B5EF4-FFF2-40B4-BE49-F238E27FC236}">
                <a16:creationId xmlns:a16="http://schemas.microsoft.com/office/drawing/2014/main" id="{7D174E9B-43C0-45CB-9B4B-18494FA5AC3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704348" y="0"/>
            <a:ext cx="1368152" cy="1368152"/>
          </a:xfrm>
          <a:prstGeom prst="rect">
            <a:avLst/>
          </a:prstGeom>
        </p:spPr>
      </p:pic>
      <p:pic>
        <p:nvPicPr>
          <p:cNvPr id="5" name="Pladsholder til billede 3">
            <a:extLst>
              <a:ext uri="{FF2B5EF4-FFF2-40B4-BE49-F238E27FC236}">
                <a16:creationId xmlns:a16="http://schemas.microsoft.com/office/drawing/2014/main" id="{F3813F74-9FF4-4B41-A784-C2AEC9CB9D6F}"/>
              </a:ext>
            </a:extLst>
          </p:cNvPr>
          <p:cNvPicPr>
            <a:picLocks noGrp="1" noChangeAspect="1"/>
          </p:cNvPicPr>
          <p:nvPr/>
        </p:nvPicPr>
        <p:blipFill rotWithShape="1">
          <a:blip r:embed="rId4"/>
          <a:srcRect l="22739" t="12998" r="24076" b="1002"/>
          <a:stretch/>
        </p:blipFill>
        <p:spPr>
          <a:xfrm>
            <a:off x="6516216" y="1650867"/>
            <a:ext cx="2210479" cy="2376264"/>
          </a:xfrm>
          <a:prstGeom prst="rect">
            <a:avLst/>
          </a:prstGeom>
        </p:spPr>
      </p:pic>
    </p:spTree>
    <p:extLst>
      <p:ext uri="{BB962C8B-B14F-4D97-AF65-F5344CB8AC3E}">
        <p14:creationId xmlns:p14="http://schemas.microsoft.com/office/powerpoint/2010/main" val="642047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9E9210-AE8F-474E-A523-3861054AF800}"/>
              </a:ext>
            </a:extLst>
          </p:cNvPr>
          <p:cNvSpPr>
            <a:spLocks noGrp="1"/>
          </p:cNvSpPr>
          <p:nvPr>
            <p:ph type="title"/>
          </p:nvPr>
        </p:nvSpPr>
        <p:spPr>
          <a:xfrm>
            <a:off x="724912" y="483518"/>
            <a:ext cx="7159456" cy="761646"/>
          </a:xfrm>
        </p:spPr>
        <p:txBody>
          <a:bodyPr anchor="ctr">
            <a:normAutofit/>
          </a:bodyPr>
          <a:lstStyle/>
          <a:p>
            <a:pPr>
              <a:lnSpc>
                <a:spcPct val="90000"/>
              </a:lnSpc>
            </a:pPr>
            <a:r>
              <a:rPr lang="da-DK" sz="2400" dirty="0"/>
              <a:t>DET MATERIELLE</a:t>
            </a:r>
            <a:br>
              <a:rPr lang="da-DK" sz="2400" dirty="0"/>
            </a:br>
            <a:r>
              <a:rPr lang="da-DK" sz="1500" dirty="0"/>
              <a:t>MENNESKE OG ØKOSYSTEM</a:t>
            </a:r>
          </a:p>
        </p:txBody>
      </p:sp>
      <p:sp>
        <p:nvSpPr>
          <p:cNvPr id="3" name="Pladsholder til indhold 2">
            <a:extLst>
              <a:ext uri="{FF2B5EF4-FFF2-40B4-BE49-F238E27FC236}">
                <a16:creationId xmlns:a16="http://schemas.microsoft.com/office/drawing/2014/main" id="{36BD0904-750B-4E2A-B95D-1BF4BC16A4EE}"/>
              </a:ext>
            </a:extLst>
          </p:cNvPr>
          <p:cNvSpPr>
            <a:spLocks noGrp="1"/>
          </p:cNvSpPr>
          <p:nvPr>
            <p:ph idx="1"/>
          </p:nvPr>
        </p:nvSpPr>
        <p:spPr>
          <a:xfrm>
            <a:off x="611560" y="1347614"/>
            <a:ext cx="5184576" cy="3414818"/>
          </a:xfrm>
        </p:spPr>
        <p:txBody>
          <a:bodyPr>
            <a:noAutofit/>
          </a:bodyPr>
          <a:lstStyle/>
          <a:p>
            <a:pPr marL="171450" indent="-171450">
              <a:lnSpc>
                <a:spcPct val="107000"/>
              </a:lnSpc>
              <a:spcAft>
                <a:spcPts val="800"/>
              </a:spcAft>
              <a:buFont typeface="Arial" panose="020B0604020202020204" pitchFamily="34" charset="0"/>
              <a:buChar char="•"/>
            </a:pPr>
            <a:r>
              <a:rPr lang="da-DK" b="1" dirty="0">
                <a:latin typeface="Mulish" pitchFamily="2" charset="0"/>
                <a:ea typeface="Calibri" panose="020F0502020204030204" pitchFamily="34" charset="0"/>
                <a:cs typeface="Times New Roman" panose="02020603050405020304" pitchFamily="18" charset="0"/>
              </a:rPr>
              <a:t>Børns</a:t>
            </a:r>
            <a:r>
              <a:rPr lang="da-DK" b="1" dirty="0">
                <a:effectLst/>
                <a:latin typeface="Mulish" pitchFamily="2" charset="0"/>
                <a:ea typeface="Calibri" panose="020F0502020204030204" pitchFamily="34" charset="0"/>
                <a:cs typeface="Times New Roman" panose="02020603050405020304" pitchFamily="18" charset="0"/>
              </a:rPr>
              <a:t> egen materielle relation til naturen påvirkes sjældent direkte i en aktivitet</a:t>
            </a:r>
            <a:r>
              <a:rPr lang="da-DK" dirty="0">
                <a:effectLst/>
                <a:latin typeface="Mulish" pitchFamily="2" charset="0"/>
                <a:ea typeface="Calibri" panose="020F0502020204030204" pitchFamily="34" charset="0"/>
                <a:cs typeface="Times New Roman" panose="02020603050405020304" pitchFamily="18" charset="0"/>
              </a:rPr>
              <a:t>, men den kan være et tema for en aktivitet.</a:t>
            </a:r>
            <a:r>
              <a:rPr lang="da-DK" b="1" dirty="0">
                <a:effectLst/>
                <a:latin typeface="Mulish" pitchFamily="2" charset="0"/>
                <a:ea typeface="Calibri" panose="020F0502020204030204" pitchFamily="34" charset="0"/>
                <a:cs typeface="Times New Roman" panose="02020603050405020304" pitchFamily="18" charset="0"/>
              </a:rPr>
              <a:t> </a:t>
            </a:r>
          </a:p>
          <a:p>
            <a:pPr marL="171450" indent="-171450">
              <a:lnSpc>
                <a:spcPct val="107000"/>
              </a:lnSpc>
              <a:spcAft>
                <a:spcPts val="800"/>
              </a:spcAft>
              <a:buFont typeface="Arial" panose="020B0604020202020204" pitchFamily="34" charset="0"/>
              <a:buChar char="•"/>
            </a:pPr>
            <a:r>
              <a:rPr lang="da-DK" b="1" dirty="0"/>
              <a:t>Et materielt tema som afsæt for kropslige erfaringer, viden, følelser og filosofiske refleksioner. </a:t>
            </a:r>
            <a:r>
              <a:rPr lang="da-DK" dirty="0">
                <a:latin typeface="Mulish" pitchFamily="2" charset="0"/>
                <a:cs typeface="Calibri" panose="020F0502020204030204" pitchFamily="34" charset="0"/>
              </a:rPr>
              <a:t>Fx udgangspunkt i jagt, dyrkning, affald, sankning, natur/kulturlandskaber.</a:t>
            </a:r>
            <a:endParaRPr lang="da-DK" b="1" dirty="0">
              <a:effectLst/>
              <a:latin typeface="Mulish" pitchFamily="2"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da-DK" b="1" dirty="0">
                <a:effectLst/>
                <a:latin typeface="Mulish" pitchFamily="2" charset="0"/>
                <a:ea typeface="Calibri" panose="020F0502020204030204" pitchFamily="34" charset="0"/>
                <a:cs typeface="Times New Roman" panose="02020603050405020304" pitchFamily="18" charset="0"/>
              </a:rPr>
              <a:t>Det handler også om bæredygtighed. </a:t>
            </a:r>
            <a:r>
              <a:rPr lang="da-DK" dirty="0">
                <a:effectLst/>
                <a:latin typeface="Mulish" pitchFamily="2" charset="0"/>
                <a:ea typeface="Calibri" panose="020F0502020204030204" pitchFamily="34" charset="0"/>
                <a:cs typeface="Times New Roman" panose="02020603050405020304" pitchFamily="18" charset="0"/>
              </a:rPr>
              <a:t>Den </a:t>
            </a:r>
            <a:r>
              <a:rPr lang="da-DK" dirty="0"/>
              <a:t>kognitive, følelsesmæssige eller etiske påvirkning om et materielt tema, kan muligvis påvirke, hvordan børnene selv vil udleve den materielle relation – deres forbrug og adfærd – i fremtiden. Og deres indstilling til menneskehedens generelle påvirkning af naturen, miljøet, klimaet, biodiversiteten.</a:t>
            </a:r>
            <a:endParaRPr lang="da-DK" dirty="0">
              <a:effectLst/>
              <a:latin typeface="Mulish" pitchFamily="2"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da-DK" b="1" dirty="0"/>
              <a:t>Vi mindes om, at vi er natur og indgår i naturens økosystem.</a:t>
            </a:r>
            <a:r>
              <a:rPr lang="da-DK" dirty="0"/>
              <a:t> Når børn zoomer ind på, undersøger eller forholder sig meget konkret til en materiel sammenhæng, bliver de mindet om deres grundlæggende materielle relation til naturen; at de er en del af naturen. </a:t>
            </a:r>
            <a:endParaRPr lang="da-DK" b="1" dirty="0">
              <a:solidFill>
                <a:schemeClr val="tx1"/>
              </a:solidFill>
              <a:highlight>
                <a:srgbClr val="FFFF00"/>
              </a:highlight>
            </a:endParaRPr>
          </a:p>
        </p:txBody>
      </p:sp>
      <p:pic>
        <p:nvPicPr>
          <p:cNvPr id="4" name="Billede 3">
            <a:extLst>
              <a:ext uri="{FF2B5EF4-FFF2-40B4-BE49-F238E27FC236}">
                <a16:creationId xmlns:a16="http://schemas.microsoft.com/office/drawing/2014/main" id="{5C4CC566-945A-4CCC-B2F2-C1E27FEBF4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0890" y="0"/>
            <a:ext cx="1347614" cy="1347614"/>
          </a:xfrm>
          <a:prstGeom prst="rect">
            <a:avLst/>
          </a:prstGeom>
        </p:spPr>
      </p:pic>
      <p:pic>
        <p:nvPicPr>
          <p:cNvPr id="6" name="Billede 5" descr="Et billede, der indeholder træ, udendørs, person, skov&#10;&#10;Automatisk genereret beskrivelse">
            <a:extLst>
              <a:ext uri="{FF2B5EF4-FFF2-40B4-BE49-F238E27FC236}">
                <a16:creationId xmlns:a16="http://schemas.microsoft.com/office/drawing/2014/main" id="{C9C078F2-FD29-49D7-B579-7C9E864D7A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801" r="5201" b="6317"/>
          <a:stretch/>
        </p:blipFill>
        <p:spPr>
          <a:xfrm rot="5400000">
            <a:off x="6045124" y="1890714"/>
            <a:ext cx="2670376" cy="2160240"/>
          </a:xfrm>
          <a:prstGeom prst="rect">
            <a:avLst/>
          </a:prstGeom>
        </p:spPr>
      </p:pic>
    </p:spTree>
    <p:extLst>
      <p:ext uri="{BB962C8B-B14F-4D97-AF65-F5344CB8AC3E}">
        <p14:creationId xmlns:p14="http://schemas.microsoft.com/office/powerpoint/2010/main" val="3319175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9E9210-AE8F-474E-A523-3861054AF800}"/>
              </a:ext>
            </a:extLst>
          </p:cNvPr>
          <p:cNvSpPr>
            <a:spLocks noGrp="1"/>
          </p:cNvSpPr>
          <p:nvPr>
            <p:ph type="title"/>
          </p:nvPr>
        </p:nvSpPr>
        <p:spPr>
          <a:xfrm>
            <a:off x="554288" y="267494"/>
            <a:ext cx="7159456" cy="761646"/>
          </a:xfrm>
        </p:spPr>
        <p:txBody>
          <a:bodyPr anchor="ctr">
            <a:normAutofit/>
          </a:bodyPr>
          <a:lstStyle/>
          <a:p>
            <a:pPr>
              <a:lnSpc>
                <a:spcPct val="90000"/>
              </a:lnSpc>
            </a:pPr>
            <a:r>
              <a:rPr lang="da-DK" sz="2400" dirty="0"/>
              <a:t>Andre faktorer, der påvirker naturdannelsen</a:t>
            </a:r>
          </a:p>
        </p:txBody>
      </p:sp>
      <p:sp>
        <p:nvSpPr>
          <p:cNvPr id="3" name="Pladsholder til indhold 2">
            <a:extLst>
              <a:ext uri="{FF2B5EF4-FFF2-40B4-BE49-F238E27FC236}">
                <a16:creationId xmlns:a16="http://schemas.microsoft.com/office/drawing/2014/main" id="{36BD0904-750B-4E2A-B95D-1BF4BC16A4EE}"/>
              </a:ext>
            </a:extLst>
          </p:cNvPr>
          <p:cNvSpPr>
            <a:spLocks noGrp="1"/>
          </p:cNvSpPr>
          <p:nvPr>
            <p:ph idx="1"/>
          </p:nvPr>
        </p:nvSpPr>
        <p:spPr>
          <a:xfrm>
            <a:off x="539552" y="915566"/>
            <a:ext cx="8050160" cy="3888432"/>
          </a:xfrm>
        </p:spPr>
        <p:txBody>
          <a:bodyPr>
            <a:noAutofit/>
          </a:bodyPr>
          <a:lstStyle/>
          <a:p>
            <a:pPr marL="171450" indent="-171450">
              <a:buFont typeface="Arial" panose="020B0604020202020204" pitchFamily="34" charset="0"/>
              <a:buChar char="•"/>
            </a:pPr>
            <a:r>
              <a:rPr lang="da-DK" b="1" dirty="0">
                <a:latin typeface="Mulish" pitchFamily="2" charset="0"/>
                <a:cs typeface="Times New Roman" panose="02020603050405020304" pitchFamily="18" charset="0"/>
              </a:rPr>
              <a:t>Barnets forudsætninger: </a:t>
            </a:r>
            <a:r>
              <a:rPr lang="da-DK" dirty="0">
                <a:effectLst/>
                <a:latin typeface="Mulish" pitchFamily="2" charset="0"/>
                <a:ea typeface="Calibri" panose="020F0502020204030204" pitchFamily="34" charset="0"/>
                <a:cs typeface="Times New Roman" panose="02020603050405020304" pitchFamily="18" charset="0"/>
              </a:rPr>
              <a:t>Forskel mellem børn og mellem forskellige aldersgrupper kræver pædagogisk tilrettelæggelse. Især for naturuvante børn </a:t>
            </a:r>
            <a:r>
              <a:rPr lang="da-DK" dirty="0">
                <a:latin typeface="Mulish" pitchFamily="2" charset="0"/>
                <a:ea typeface="Calibri" panose="020F0502020204030204" pitchFamily="34" charset="0"/>
                <a:cs typeface="Times New Roman" panose="02020603050405020304" pitchFamily="18" charset="0"/>
              </a:rPr>
              <a:t>(små børn, naturuvante unge etc.) er k</a:t>
            </a:r>
            <a:r>
              <a:rPr lang="da-DK" dirty="0">
                <a:effectLst/>
                <a:latin typeface="Mulish" pitchFamily="2" charset="0"/>
                <a:ea typeface="Calibri" panose="020F0502020204030204" pitchFamily="34" charset="0"/>
                <a:cs typeface="Times New Roman" panose="02020603050405020304" pitchFamily="18" charset="0"/>
              </a:rPr>
              <a:t>ropslige og sanselige oplevelser er et godt sted at starte. Fantasi og fortællinger er et godt pædagogisk værktøj til de yngre børn.</a:t>
            </a:r>
            <a:endParaRPr lang="da-DK" dirty="0">
              <a:latin typeface="Mulish" pitchFamily="2" charset="0"/>
              <a:cs typeface="Times New Roman" panose="02020603050405020304" pitchFamily="18" charset="0"/>
            </a:endParaRPr>
          </a:p>
          <a:p>
            <a:pPr marL="171450" indent="-171450">
              <a:buFont typeface="Arial" panose="020B0604020202020204" pitchFamily="34" charset="0"/>
              <a:buChar char="•"/>
            </a:pPr>
            <a:r>
              <a:rPr lang="da-DK" b="1" dirty="0">
                <a:latin typeface="Mulish" pitchFamily="2" charset="0"/>
                <a:cs typeface="Times New Roman" panose="02020603050405020304" pitchFamily="18" charset="0"/>
              </a:rPr>
              <a:t>De voksnes forudsætninger: </a:t>
            </a:r>
            <a:r>
              <a:rPr lang="da-DK" dirty="0">
                <a:effectLst/>
                <a:latin typeface="Mulish" pitchFamily="2" charset="0"/>
                <a:ea typeface="Calibri" panose="020F0502020204030204" pitchFamily="34" charset="0"/>
                <a:cs typeface="Calibri" panose="020F0502020204030204" pitchFamily="34" charset="0"/>
              </a:rPr>
              <a:t>Den voksnes viden er afgørende for den kognitive stimulering, men man behøver ikke være naturekspert –</a:t>
            </a:r>
            <a:r>
              <a:rPr lang="da-DK" dirty="0">
                <a:latin typeface="Mulish" pitchFamily="2" charset="0"/>
                <a:ea typeface="Calibri" panose="020F0502020204030204" pitchFamily="34" charset="0"/>
                <a:cs typeface="Calibri" panose="020F0502020204030204" pitchFamily="34" charset="0"/>
              </a:rPr>
              <a:t> d</a:t>
            </a:r>
            <a:r>
              <a:rPr lang="da-DK" dirty="0">
                <a:effectLst/>
                <a:latin typeface="Mulish" pitchFamily="2" charset="0"/>
                <a:ea typeface="Calibri" panose="020F0502020204030204" pitchFamily="34" charset="0"/>
                <a:cs typeface="Calibri" panose="020F0502020204030204" pitchFamily="34" charset="0"/>
              </a:rPr>
              <a:t>en voksnes bredere naturdannelse smitter. </a:t>
            </a:r>
            <a:r>
              <a:rPr lang="da-DK" dirty="0"/>
              <a:t>Pædagogiske/didaktiske greb og kendskab til børnene kan styrke naturdannelsen. </a:t>
            </a:r>
            <a:r>
              <a:rPr lang="da-DK" dirty="0">
                <a:effectLst/>
                <a:latin typeface="Mulish" pitchFamily="2" charset="0"/>
                <a:ea typeface="Calibri" panose="020F0502020204030204" pitchFamily="34" charset="0"/>
                <a:cs typeface="Times New Roman" panose="02020603050405020304" pitchFamily="18" charset="0"/>
              </a:rPr>
              <a:t>Følge børnenes spor og nysgerrighed.</a:t>
            </a:r>
            <a:endParaRPr lang="da-DK" b="1" dirty="0">
              <a:latin typeface="Mulish" pitchFamily="2" charset="0"/>
              <a:cs typeface="Times New Roman" panose="02020603050405020304" pitchFamily="18" charset="0"/>
            </a:endParaRPr>
          </a:p>
          <a:p>
            <a:pPr marL="171450" indent="-171450">
              <a:buFont typeface="Arial" panose="020B0604020202020204" pitchFamily="34" charset="0"/>
              <a:buChar char="•"/>
            </a:pPr>
            <a:r>
              <a:rPr lang="da-DK" b="1" dirty="0">
                <a:latin typeface="Mulish" pitchFamily="2" charset="0"/>
                <a:ea typeface="Calibri" panose="020F0502020204030204" pitchFamily="34" charset="0"/>
                <a:cs typeface="Times New Roman" panose="02020603050405020304" pitchFamily="18" charset="0"/>
              </a:rPr>
              <a:t>S</a:t>
            </a:r>
            <a:r>
              <a:rPr lang="da-DK" b="1" dirty="0">
                <a:effectLst/>
                <a:latin typeface="Mulish" pitchFamily="2" charset="0"/>
                <a:ea typeface="Calibri" panose="020F0502020204030204" pitchFamily="34" charset="0"/>
                <a:cs typeface="Times New Roman" panose="02020603050405020304" pitchFamily="18" charset="0"/>
              </a:rPr>
              <a:t>amarbejde med andre aktører: </a:t>
            </a:r>
            <a:r>
              <a:rPr lang="da-DK" dirty="0">
                <a:effectLst/>
                <a:latin typeface="Mulish" pitchFamily="2" charset="0"/>
                <a:ea typeface="Calibri" panose="020F0502020204030204" pitchFamily="34" charset="0"/>
                <a:cs typeface="Times New Roman" panose="02020603050405020304" pitchFamily="18" charset="0"/>
              </a:rPr>
              <a:t>Forskellige voksne kan supplere hinanden. E</a:t>
            </a:r>
            <a:r>
              <a:rPr lang="da-DK" dirty="0">
                <a:latin typeface="Mulish" pitchFamily="2" charset="0"/>
                <a:cs typeface="Times New Roman" panose="02020603050405020304" pitchFamily="18" charset="0"/>
              </a:rPr>
              <a:t>ksternt input forstærker hverdagens naturdannelse; den faste lærer bygger bro til den løbende naturdannelsesproces i det daglige.</a:t>
            </a:r>
          </a:p>
          <a:p>
            <a:pPr marL="171450" indent="-171450">
              <a:buFont typeface="Arial" panose="020B0604020202020204" pitchFamily="34" charset="0"/>
              <a:buChar char="•"/>
            </a:pPr>
            <a:r>
              <a:rPr lang="da-DK" b="1" dirty="0">
                <a:effectLst/>
                <a:latin typeface="Mulish" pitchFamily="2" charset="0"/>
                <a:ea typeface="Calibri" panose="020F0502020204030204" pitchFamily="34" charset="0"/>
                <a:cs typeface="Times New Roman" panose="02020603050405020304" pitchFamily="18" charset="0"/>
              </a:rPr>
              <a:t>Prioritering og ressourcer: </a:t>
            </a:r>
            <a:r>
              <a:rPr lang="da-DK" dirty="0"/>
              <a:t>Færdige koncepter og bidrag udefra er en hjælp i hverdagen for lærere. Politisk, kommunal og ledelsesmæssig opbakning er afgørende</a:t>
            </a:r>
            <a:r>
              <a:rPr lang="da-DK" dirty="0">
                <a:latin typeface="Mulish" pitchFamily="2" charset="0"/>
                <a:ea typeface="Calibri" panose="020F0502020204030204" pitchFamily="34" charset="0"/>
                <a:cs typeface="Times New Roman" panose="02020603050405020304" pitchFamily="18" charset="0"/>
              </a:rPr>
              <a:t>.</a:t>
            </a:r>
            <a:endParaRPr lang="da-DK"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da-DK" b="1" dirty="0">
                <a:latin typeface="Mulish" pitchFamily="2" charset="0"/>
                <a:ea typeface="Calibri" panose="020F0502020204030204" pitchFamily="34" charset="0"/>
                <a:cs typeface="Times New Roman" panose="02020603050405020304" pitchFamily="18" charset="0"/>
              </a:rPr>
              <a:t>R</a:t>
            </a:r>
            <a:r>
              <a:rPr lang="da-DK" b="1" dirty="0">
                <a:effectLst/>
                <a:latin typeface="Mulish" pitchFamily="2" charset="0"/>
                <a:ea typeface="Calibri" panose="020F0502020204030204" pitchFamily="34" charset="0"/>
                <a:cs typeface="Times New Roman" panose="02020603050405020304" pitchFamily="18" charset="0"/>
              </a:rPr>
              <a:t>ammer og steder: </a:t>
            </a:r>
            <a:r>
              <a:rPr lang="da-DK" dirty="0"/>
              <a:t>Naturdannelse kan foregå alle steder; på en øde ø, i en skov, i en skolehave, på en lille krible-krablesti – og i klasselokalet. Den store hhv. lille, håndgribelige natur kan noget forskelligt. Let og daglig adgang til rigere naturområder udvikler børns fornemmelse for naturen.</a:t>
            </a:r>
            <a:endParaRPr lang="da-DK" dirty="0">
              <a:effectLst/>
              <a:latin typeface="Mulish" pitchFamily="2"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da-DK" sz="1100" dirty="0">
              <a:solidFill>
                <a:schemeClr val="tx1"/>
              </a:solidFill>
              <a:highlight>
                <a:srgbClr val="FFFF00"/>
              </a:highlight>
            </a:endParaRPr>
          </a:p>
          <a:p>
            <a:pPr marL="171450" indent="-171450">
              <a:buFont typeface="Arial" panose="020B0604020202020204" pitchFamily="34" charset="0"/>
              <a:buChar char="•"/>
            </a:pPr>
            <a:endParaRPr lang="da-DK" sz="1100" dirty="0">
              <a:solidFill>
                <a:schemeClr val="tx1"/>
              </a:solidFill>
              <a:highlight>
                <a:srgbClr val="FFFF00"/>
              </a:highlight>
            </a:endParaRPr>
          </a:p>
        </p:txBody>
      </p:sp>
    </p:spTree>
    <p:extLst>
      <p:ext uri="{BB962C8B-B14F-4D97-AF65-F5344CB8AC3E}">
        <p14:creationId xmlns:p14="http://schemas.microsoft.com/office/powerpoint/2010/main" val="3290796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AFF6DE-8CBA-A4BC-37FE-B027412D1850}"/>
              </a:ext>
            </a:extLst>
          </p:cNvPr>
          <p:cNvSpPr>
            <a:spLocks noGrp="1"/>
          </p:cNvSpPr>
          <p:nvPr>
            <p:ph type="title"/>
          </p:nvPr>
        </p:nvSpPr>
        <p:spPr>
          <a:xfrm>
            <a:off x="356917" y="339502"/>
            <a:ext cx="4071067" cy="833654"/>
          </a:xfrm>
        </p:spPr>
        <p:txBody>
          <a:bodyPr/>
          <a:lstStyle/>
          <a:p>
            <a:r>
              <a:rPr lang="da-DK" sz="2400" dirty="0"/>
              <a:t>Læreren - den voksnes forudsætninger</a:t>
            </a:r>
          </a:p>
        </p:txBody>
      </p:sp>
      <p:sp>
        <p:nvSpPr>
          <p:cNvPr id="5" name="Taleboble: rektangel med afrundede hjørner 4">
            <a:extLst>
              <a:ext uri="{FF2B5EF4-FFF2-40B4-BE49-F238E27FC236}">
                <a16:creationId xmlns:a16="http://schemas.microsoft.com/office/drawing/2014/main" id="{08E93D80-4C24-AA30-F76F-511B6E284DF0}"/>
              </a:ext>
            </a:extLst>
          </p:cNvPr>
          <p:cNvSpPr/>
          <p:nvPr/>
        </p:nvSpPr>
        <p:spPr>
          <a:xfrm>
            <a:off x="978158" y="3002555"/>
            <a:ext cx="3436010" cy="1375453"/>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da-DK" sz="1200" dirty="0">
                <a:latin typeface="Mulish" pitchFamily="2" charset="0"/>
              </a:rPr>
              <a:t>Uanset eget vidensniveau kan man sammen med børnene være nysgerrig på det, man ikke ved: ”Det kan også være godt for børnene at se, at vi voksne ikke ved alt om naturen, men er nysgerrige på den og opsøger viden hos andre, ligesom de gør.”</a:t>
            </a:r>
          </a:p>
        </p:txBody>
      </p:sp>
      <p:sp>
        <p:nvSpPr>
          <p:cNvPr id="7" name="Taleboble: rektangel med afrundede hjørner 6">
            <a:extLst>
              <a:ext uri="{FF2B5EF4-FFF2-40B4-BE49-F238E27FC236}">
                <a16:creationId xmlns:a16="http://schemas.microsoft.com/office/drawing/2014/main" id="{4C871A49-5A11-FD08-DE1B-D800F35AE5A2}"/>
              </a:ext>
            </a:extLst>
          </p:cNvPr>
          <p:cNvSpPr/>
          <p:nvPr/>
        </p:nvSpPr>
        <p:spPr>
          <a:xfrm>
            <a:off x="473886" y="1275606"/>
            <a:ext cx="3594058" cy="157957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da-DK" sz="1200" dirty="0">
                <a:effectLst/>
                <a:latin typeface="Mulish" pitchFamily="2" charset="0"/>
                <a:ea typeface="Calibri" panose="020F0502020204030204" pitchFamily="34" charset="0"/>
                <a:cs typeface="Calibri" panose="020F0502020204030204" pitchFamily="34" charset="0"/>
              </a:rPr>
              <a:t>Egen viden er afgørende for den kognitive stimulering af eleverne, men man behøver ikke være naturekspert. </a:t>
            </a:r>
          </a:p>
          <a:p>
            <a:pPr algn="ctr"/>
            <a:r>
              <a:rPr lang="da-DK" sz="1200" dirty="0">
                <a:latin typeface="Mulish" pitchFamily="2" charset="0"/>
              </a:rPr>
              <a:t>Man kan samarbejde med andre med større naturviden – fx naturvejledere eller frivillige naturentusiaster – eller læne sig op ad opslagsbøger, apps etc.</a:t>
            </a:r>
          </a:p>
        </p:txBody>
      </p:sp>
      <p:sp>
        <p:nvSpPr>
          <p:cNvPr id="9" name="Taleboble: rektangel med afrundede hjørner 8">
            <a:extLst>
              <a:ext uri="{FF2B5EF4-FFF2-40B4-BE49-F238E27FC236}">
                <a16:creationId xmlns:a16="http://schemas.microsoft.com/office/drawing/2014/main" id="{68D2ECD7-A844-D4C8-6BC1-5CA1D97FC32D}"/>
              </a:ext>
            </a:extLst>
          </p:cNvPr>
          <p:cNvSpPr/>
          <p:nvPr/>
        </p:nvSpPr>
        <p:spPr>
          <a:xfrm>
            <a:off x="4353602" y="759431"/>
            <a:ext cx="3836796" cy="132279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da-DK" sz="1200" dirty="0">
                <a:effectLst/>
                <a:latin typeface="Mulish" pitchFamily="2" charset="0"/>
                <a:ea typeface="Calibri" panose="020F0502020204030204" pitchFamily="34" charset="0"/>
                <a:cs typeface="Calibri" panose="020F0502020204030204" pitchFamily="34" charset="0"/>
              </a:rPr>
              <a:t>L</a:t>
            </a:r>
            <a:r>
              <a:rPr lang="da-DK" sz="1200" dirty="0">
                <a:latin typeface="Mulish" pitchFamily="2" charset="0"/>
              </a:rPr>
              <a:t>ærerens bredere naturdannelse – egne erfaringer, følelser, etiske og materielle forhold – vil også præge undervisningsaktiviteterne og kan gøre en vigtig forskel for børnenes naturdannelse.</a:t>
            </a:r>
          </a:p>
        </p:txBody>
      </p:sp>
      <p:sp>
        <p:nvSpPr>
          <p:cNvPr id="13" name="Taleboble: rektangel med afrundede hjørner 12">
            <a:extLst>
              <a:ext uri="{FF2B5EF4-FFF2-40B4-BE49-F238E27FC236}">
                <a16:creationId xmlns:a16="http://schemas.microsoft.com/office/drawing/2014/main" id="{672413BA-9FB1-6C7F-F055-6A3B106C1BB1}"/>
              </a:ext>
            </a:extLst>
          </p:cNvPr>
          <p:cNvSpPr/>
          <p:nvPr/>
        </p:nvSpPr>
        <p:spPr>
          <a:xfrm>
            <a:off x="4139952" y="2203283"/>
            <a:ext cx="2325104" cy="944532"/>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da-DK" sz="1200" dirty="0">
                <a:latin typeface="Mulish" pitchFamily="2" charset="0"/>
                <a:ea typeface="Calibri" panose="020F0502020204030204" pitchFamily="34" charset="0"/>
                <a:cs typeface="Calibri" panose="020F0502020204030204" pitchFamily="34" charset="0"/>
              </a:rPr>
              <a:t>Plads og opmærksomhed på at ”følge børnenes spor”. </a:t>
            </a:r>
            <a:endParaRPr lang="da-DK" sz="1200" dirty="0">
              <a:latin typeface="Mulish" pitchFamily="2" charset="0"/>
            </a:endParaRPr>
          </a:p>
        </p:txBody>
      </p:sp>
      <p:sp>
        <p:nvSpPr>
          <p:cNvPr id="15" name="Taleboble: rektangel med afrundede hjørner 14">
            <a:extLst>
              <a:ext uri="{FF2B5EF4-FFF2-40B4-BE49-F238E27FC236}">
                <a16:creationId xmlns:a16="http://schemas.microsoft.com/office/drawing/2014/main" id="{5C9BDA6D-5B65-F9C8-4187-8798E769E11B}"/>
              </a:ext>
            </a:extLst>
          </p:cNvPr>
          <p:cNvSpPr/>
          <p:nvPr/>
        </p:nvSpPr>
        <p:spPr>
          <a:xfrm>
            <a:off x="5148064" y="3061279"/>
            <a:ext cx="3836797" cy="1638322"/>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da-DK" sz="1200" dirty="0">
                <a:latin typeface="Mulish" pitchFamily="2" charset="0"/>
              </a:rPr>
              <a:t>Fantasi og fortællinger som et pædagogisk redskab over for de mindste elever. Det naturfagligt ukorrekte behøver ikke at spænde ben for senere eller samtidig korrekt naturfaglig viden, men det fantasifulde kan tværtimod være en indgang til at tale om de fakta og sammenhænge, der knytter sig til emnet. </a:t>
            </a:r>
          </a:p>
        </p:txBody>
      </p:sp>
    </p:spTree>
    <p:extLst>
      <p:ext uri="{BB962C8B-B14F-4D97-AF65-F5344CB8AC3E}">
        <p14:creationId xmlns:p14="http://schemas.microsoft.com/office/powerpoint/2010/main" val="710782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E8C983-EE4F-3426-458C-CFA36456ECFE}"/>
              </a:ext>
            </a:extLst>
          </p:cNvPr>
          <p:cNvSpPr>
            <a:spLocks noGrp="1"/>
          </p:cNvSpPr>
          <p:nvPr>
            <p:ph type="title"/>
          </p:nvPr>
        </p:nvSpPr>
        <p:spPr/>
        <p:txBody>
          <a:bodyPr/>
          <a:lstStyle/>
          <a:p>
            <a:r>
              <a:rPr lang="da-DK" dirty="0"/>
              <a:t>Undersøg et praksisforløb</a:t>
            </a:r>
          </a:p>
        </p:txBody>
      </p:sp>
      <p:sp>
        <p:nvSpPr>
          <p:cNvPr id="3" name="Pladsholder til indhold 2">
            <a:extLst>
              <a:ext uri="{FF2B5EF4-FFF2-40B4-BE49-F238E27FC236}">
                <a16:creationId xmlns:a16="http://schemas.microsoft.com/office/drawing/2014/main" id="{6A985184-665D-D18E-45F6-A920B32D58EE}"/>
              </a:ext>
            </a:extLst>
          </p:cNvPr>
          <p:cNvSpPr>
            <a:spLocks noGrp="1"/>
          </p:cNvSpPr>
          <p:nvPr>
            <p:ph idx="1"/>
          </p:nvPr>
        </p:nvSpPr>
        <p:spPr>
          <a:xfrm>
            <a:off x="4540061" y="1119432"/>
            <a:ext cx="4059269" cy="2248841"/>
          </a:xfrm>
        </p:spPr>
        <p:txBody>
          <a:bodyPr/>
          <a:lstStyle/>
          <a:p>
            <a:r>
              <a:rPr lang="da-DK" sz="1600" dirty="0"/>
              <a:t>I grupper skal I dykke ned i hver jeres praksiseksempel. </a:t>
            </a:r>
          </a:p>
          <a:p>
            <a:pPr marL="285750" indent="-285750">
              <a:buFont typeface="Arial" panose="020B0604020202020204" pitchFamily="34" charset="0"/>
              <a:buChar char="•"/>
            </a:pPr>
            <a:r>
              <a:rPr lang="da-DK" sz="1600" dirty="0"/>
              <a:t>Hvad er der blevet undersøgt?</a:t>
            </a:r>
          </a:p>
          <a:p>
            <a:pPr marL="285750" indent="-285750">
              <a:buFont typeface="Arial" panose="020B0604020202020204" pitchFamily="34" charset="0"/>
              <a:buChar char="•"/>
            </a:pPr>
            <a:r>
              <a:rPr lang="da-DK" sz="1600" dirty="0"/>
              <a:t>Hvilken rolle spiller de fem fænomener?</a:t>
            </a:r>
          </a:p>
          <a:p>
            <a:r>
              <a:rPr lang="da-DK" sz="1600" dirty="0"/>
              <a:t>Præsenter efterfølgende jeres opdagelser for hinanden i matrixgrupper. </a:t>
            </a:r>
          </a:p>
        </p:txBody>
      </p:sp>
    </p:spTree>
    <p:extLst>
      <p:ext uri="{BB962C8B-B14F-4D97-AF65-F5344CB8AC3E}">
        <p14:creationId xmlns:p14="http://schemas.microsoft.com/office/powerpoint/2010/main" val="2856125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C1ABD3-312D-83D7-BAC0-FA40947CAA35}"/>
              </a:ext>
            </a:extLst>
          </p:cNvPr>
          <p:cNvSpPr>
            <a:spLocks noGrp="1"/>
          </p:cNvSpPr>
          <p:nvPr>
            <p:ph type="title"/>
          </p:nvPr>
        </p:nvSpPr>
        <p:spPr>
          <a:xfrm>
            <a:off x="722313" y="843558"/>
            <a:ext cx="7772400" cy="1021556"/>
          </a:xfrm>
        </p:spPr>
        <p:txBody>
          <a:bodyPr/>
          <a:lstStyle/>
          <a:p>
            <a:r>
              <a:rPr lang="da-DK" sz="3000" dirty="0"/>
              <a:t>Tal sammen 2 og 2 </a:t>
            </a:r>
          </a:p>
        </p:txBody>
      </p:sp>
      <p:sp>
        <p:nvSpPr>
          <p:cNvPr id="3" name="Pladsholder til tekst 2">
            <a:extLst>
              <a:ext uri="{FF2B5EF4-FFF2-40B4-BE49-F238E27FC236}">
                <a16:creationId xmlns:a16="http://schemas.microsoft.com/office/drawing/2014/main" id="{77BDE1A1-83EA-6AFF-600D-B282B233DC18}"/>
              </a:ext>
            </a:extLst>
          </p:cNvPr>
          <p:cNvSpPr>
            <a:spLocks noGrp="1"/>
          </p:cNvSpPr>
          <p:nvPr>
            <p:ph type="body" idx="1"/>
          </p:nvPr>
        </p:nvSpPr>
        <p:spPr>
          <a:xfrm>
            <a:off x="899592" y="1563638"/>
            <a:ext cx="7772400" cy="2205260"/>
          </a:xfrm>
        </p:spPr>
        <p:txBody>
          <a:bodyPr/>
          <a:lstStyle/>
          <a:p>
            <a:r>
              <a:rPr lang="da-DK" dirty="0"/>
              <a:t>Hvad gjorde oplevelsen særlig?</a:t>
            </a:r>
          </a:p>
          <a:p>
            <a:r>
              <a:rPr lang="da-DK" dirty="0"/>
              <a:t>Hvordan har oplevelsen præget dit eget forhold til naturen?</a:t>
            </a:r>
          </a:p>
          <a:p>
            <a:endParaRPr lang="da-DK" dirty="0"/>
          </a:p>
          <a:p>
            <a:r>
              <a:rPr lang="da-DK" dirty="0"/>
              <a:t>Er der ligheder/forskelle mellem jeres oplevelser? (Skriv dem ned)</a:t>
            </a:r>
          </a:p>
        </p:txBody>
      </p:sp>
    </p:spTree>
    <p:extLst>
      <p:ext uri="{BB962C8B-B14F-4D97-AF65-F5344CB8AC3E}">
        <p14:creationId xmlns:p14="http://schemas.microsoft.com/office/powerpoint/2010/main" val="2731330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træ, udendørs&#10;&#10;Automatisk genereret beskrivelse">
            <a:extLst>
              <a:ext uri="{FF2B5EF4-FFF2-40B4-BE49-F238E27FC236}">
                <a16:creationId xmlns:a16="http://schemas.microsoft.com/office/drawing/2014/main" id="{7EE755EF-E419-294D-9316-B30C07140C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47"/>
          <a:stretch/>
        </p:blipFill>
        <p:spPr>
          <a:xfrm>
            <a:off x="20" y="10"/>
            <a:ext cx="9143980" cy="5143490"/>
          </a:xfrm>
          <a:prstGeom prst="rect">
            <a:avLst/>
          </a:prstGeom>
        </p:spPr>
      </p:pic>
      <p:sp>
        <p:nvSpPr>
          <p:cNvPr id="5" name="Tekstfelt 4">
            <a:extLst>
              <a:ext uri="{FF2B5EF4-FFF2-40B4-BE49-F238E27FC236}">
                <a16:creationId xmlns:a16="http://schemas.microsoft.com/office/drawing/2014/main" id="{DC57956E-597E-F816-19B5-6BCCAAD47185}"/>
              </a:ext>
            </a:extLst>
          </p:cNvPr>
          <p:cNvSpPr txBox="1"/>
          <p:nvPr/>
        </p:nvSpPr>
        <p:spPr>
          <a:xfrm>
            <a:off x="6016515" y="2423948"/>
            <a:ext cx="2889031" cy="137554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000" dirty="0" err="1">
                <a:latin typeface="Nunito Black" pitchFamily="2" charset="0"/>
                <a:ea typeface="+mj-ea"/>
                <a:cs typeface="+mj-cs"/>
              </a:rPr>
              <a:t>Eget</a:t>
            </a:r>
            <a:r>
              <a:rPr lang="en-US" sz="3000" dirty="0">
                <a:latin typeface="Nunito Black" pitchFamily="2" charset="0"/>
                <a:ea typeface="+mj-ea"/>
                <a:cs typeface="+mj-cs"/>
              </a:rPr>
              <a:t> </a:t>
            </a:r>
            <a:r>
              <a:rPr lang="en-US" sz="3000" dirty="0" err="1">
                <a:latin typeface="Nunito Black" pitchFamily="2" charset="0"/>
                <a:ea typeface="+mj-ea"/>
                <a:cs typeface="+mj-cs"/>
              </a:rPr>
              <a:t>arbejde</a:t>
            </a:r>
            <a:r>
              <a:rPr lang="en-US" sz="3000" dirty="0">
                <a:latin typeface="Nunito Black" pitchFamily="2" charset="0"/>
                <a:ea typeface="+mj-ea"/>
                <a:cs typeface="+mj-cs"/>
              </a:rPr>
              <a:t> med </a:t>
            </a:r>
            <a:r>
              <a:rPr lang="en-US" sz="3000" dirty="0" err="1">
                <a:latin typeface="Nunito Black" pitchFamily="2" charset="0"/>
                <a:ea typeface="+mj-ea"/>
                <a:cs typeface="+mj-cs"/>
              </a:rPr>
              <a:t>naturdannelse</a:t>
            </a:r>
            <a:endParaRPr lang="en-US" sz="3000" dirty="0">
              <a:latin typeface="Nunito Black" pitchFamily="2" charset="0"/>
              <a:ea typeface="+mj-ea"/>
              <a:cs typeface="+mj-cs"/>
            </a:endParaRPr>
          </a:p>
        </p:txBody>
      </p:sp>
    </p:spTree>
    <p:extLst>
      <p:ext uri="{BB962C8B-B14F-4D97-AF65-F5344CB8AC3E}">
        <p14:creationId xmlns:p14="http://schemas.microsoft.com/office/powerpoint/2010/main" val="5368148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lede 17" descr="Et billede, der indeholder træ, skov&#10;&#10;Automatisk genereret beskrivelse">
            <a:extLst>
              <a:ext uri="{FF2B5EF4-FFF2-40B4-BE49-F238E27FC236}">
                <a16:creationId xmlns:a16="http://schemas.microsoft.com/office/drawing/2014/main" id="{6CEC69F3-C0DF-4090-9F0A-0D7D82BB55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767" b="6819"/>
          <a:stretch/>
        </p:blipFill>
        <p:spPr>
          <a:xfrm>
            <a:off x="5340078" y="283688"/>
            <a:ext cx="1895841" cy="1051460"/>
          </a:xfrm>
          <a:prstGeom prst="rect">
            <a:avLst/>
          </a:prstGeom>
        </p:spPr>
      </p:pic>
      <p:pic>
        <p:nvPicPr>
          <p:cNvPr id="12" name="Billede 11">
            <a:extLst>
              <a:ext uri="{FF2B5EF4-FFF2-40B4-BE49-F238E27FC236}">
                <a16:creationId xmlns:a16="http://schemas.microsoft.com/office/drawing/2014/main" id="{FB757694-65D9-4DA4-AD3B-F2CDBB05449E}"/>
              </a:ext>
            </a:extLst>
          </p:cNvPr>
          <p:cNvPicPr>
            <a:picLocks noChangeAspect="1"/>
          </p:cNvPicPr>
          <p:nvPr/>
        </p:nvPicPr>
        <p:blipFill rotWithShape="1">
          <a:blip r:embed="rId4"/>
          <a:srcRect l="12622" r="12295" b="19149"/>
          <a:stretch/>
        </p:blipFill>
        <p:spPr>
          <a:xfrm>
            <a:off x="7375562" y="3042031"/>
            <a:ext cx="1379231" cy="1113895"/>
          </a:xfrm>
          <a:prstGeom prst="rect">
            <a:avLst/>
          </a:prstGeom>
        </p:spPr>
      </p:pic>
      <p:pic>
        <p:nvPicPr>
          <p:cNvPr id="10" name="Billede 9" descr="Et billede, der indeholder udendørs, græs, person, plante&#10;&#10;Automatisk genereret beskrivelse">
            <a:extLst>
              <a:ext uri="{FF2B5EF4-FFF2-40B4-BE49-F238E27FC236}">
                <a16:creationId xmlns:a16="http://schemas.microsoft.com/office/drawing/2014/main" id="{DE75E147-2A59-4A92-9CE1-1B06847A4D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6600" y="3322728"/>
            <a:ext cx="1137949" cy="1517265"/>
          </a:xfrm>
          <a:prstGeom prst="rect">
            <a:avLst/>
          </a:prstGeom>
        </p:spPr>
      </p:pic>
      <p:pic>
        <p:nvPicPr>
          <p:cNvPr id="3" name="Billede 2">
            <a:extLst>
              <a:ext uri="{FF2B5EF4-FFF2-40B4-BE49-F238E27FC236}">
                <a16:creationId xmlns:a16="http://schemas.microsoft.com/office/drawing/2014/main" id="{D4985C6B-2034-4D77-BBD8-B51C3957C61D}"/>
              </a:ext>
            </a:extLst>
          </p:cNvPr>
          <p:cNvPicPr>
            <a:picLocks noChangeAspect="1"/>
          </p:cNvPicPr>
          <p:nvPr/>
        </p:nvPicPr>
        <p:blipFill rotWithShape="1">
          <a:blip r:embed="rId6"/>
          <a:srcRect l="11721" t="23329" r="24524"/>
          <a:stretch/>
        </p:blipFill>
        <p:spPr>
          <a:xfrm>
            <a:off x="2205575" y="497848"/>
            <a:ext cx="1142289" cy="1209806"/>
          </a:xfrm>
          <a:prstGeom prst="rect">
            <a:avLst/>
          </a:prstGeom>
        </p:spPr>
      </p:pic>
      <p:pic>
        <p:nvPicPr>
          <p:cNvPr id="5" name="Billede 4">
            <a:extLst>
              <a:ext uri="{FF2B5EF4-FFF2-40B4-BE49-F238E27FC236}">
                <a16:creationId xmlns:a16="http://schemas.microsoft.com/office/drawing/2014/main" id="{8A7E74F9-C762-450A-834E-DD5A293CDBAD}"/>
              </a:ext>
            </a:extLst>
          </p:cNvPr>
          <p:cNvPicPr>
            <a:picLocks noChangeAspect="1"/>
          </p:cNvPicPr>
          <p:nvPr/>
        </p:nvPicPr>
        <p:blipFill>
          <a:blip r:embed="rId7"/>
          <a:stretch>
            <a:fillRect/>
          </a:stretch>
        </p:blipFill>
        <p:spPr>
          <a:xfrm>
            <a:off x="658663" y="759806"/>
            <a:ext cx="1639857" cy="1091864"/>
          </a:xfrm>
          <a:prstGeom prst="rect">
            <a:avLst/>
          </a:prstGeom>
        </p:spPr>
      </p:pic>
      <p:pic>
        <p:nvPicPr>
          <p:cNvPr id="8" name="Billede 7" descr="Et billede, der indeholder person, træ, himmel, udendørs&#10;&#10;Automatisk genereret beskrivelse">
            <a:extLst>
              <a:ext uri="{FF2B5EF4-FFF2-40B4-BE49-F238E27FC236}">
                <a16:creationId xmlns:a16="http://schemas.microsoft.com/office/drawing/2014/main" id="{D972487F-CFF9-44A3-A3EA-6A101C70BCB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7847" y="2849571"/>
            <a:ext cx="1639857" cy="1090331"/>
          </a:xfrm>
          <a:prstGeom prst="rect">
            <a:avLst/>
          </a:prstGeom>
        </p:spPr>
      </p:pic>
      <p:pic>
        <p:nvPicPr>
          <p:cNvPr id="11" name="Billede 10">
            <a:extLst>
              <a:ext uri="{FF2B5EF4-FFF2-40B4-BE49-F238E27FC236}">
                <a16:creationId xmlns:a16="http://schemas.microsoft.com/office/drawing/2014/main" id="{E6DEEFCD-F0A4-4485-AC2A-D576E7D688C5}"/>
              </a:ext>
            </a:extLst>
          </p:cNvPr>
          <p:cNvPicPr>
            <a:picLocks noChangeAspect="1"/>
          </p:cNvPicPr>
          <p:nvPr/>
        </p:nvPicPr>
        <p:blipFill rotWithShape="1">
          <a:blip r:embed="rId9"/>
          <a:srcRect l="15070" t="5864" b="19393"/>
          <a:stretch/>
        </p:blipFill>
        <p:spPr>
          <a:xfrm>
            <a:off x="6012160" y="3363838"/>
            <a:ext cx="1595979" cy="1053428"/>
          </a:xfrm>
          <a:prstGeom prst="rect">
            <a:avLst/>
          </a:prstGeom>
        </p:spPr>
      </p:pic>
      <p:pic>
        <p:nvPicPr>
          <p:cNvPr id="9" name="Billede 8">
            <a:extLst>
              <a:ext uri="{FF2B5EF4-FFF2-40B4-BE49-F238E27FC236}">
                <a16:creationId xmlns:a16="http://schemas.microsoft.com/office/drawing/2014/main" id="{DB467FDC-9D3E-450D-955C-A1AEC67B8DDD}"/>
              </a:ext>
            </a:extLst>
          </p:cNvPr>
          <p:cNvPicPr>
            <a:picLocks noChangeAspect="1"/>
          </p:cNvPicPr>
          <p:nvPr/>
        </p:nvPicPr>
        <p:blipFill>
          <a:blip r:embed="rId10"/>
          <a:stretch>
            <a:fillRect/>
          </a:stretch>
        </p:blipFill>
        <p:spPr>
          <a:xfrm>
            <a:off x="7246867" y="197342"/>
            <a:ext cx="1004197" cy="1510312"/>
          </a:xfrm>
          <a:prstGeom prst="rect">
            <a:avLst/>
          </a:prstGeom>
        </p:spPr>
      </p:pic>
      <p:sp>
        <p:nvSpPr>
          <p:cNvPr id="19" name="Tekstfelt 18">
            <a:extLst>
              <a:ext uri="{FF2B5EF4-FFF2-40B4-BE49-F238E27FC236}">
                <a16:creationId xmlns:a16="http://schemas.microsoft.com/office/drawing/2014/main" id="{C01B7E82-2239-4659-970E-57292BDCF46B}"/>
              </a:ext>
            </a:extLst>
          </p:cNvPr>
          <p:cNvSpPr txBox="1"/>
          <p:nvPr/>
        </p:nvSpPr>
        <p:spPr>
          <a:xfrm>
            <a:off x="1475656" y="1942351"/>
            <a:ext cx="672837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Mulish" pitchFamily="2" charset="0"/>
                <a:ea typeface="+mn-ea"/>
                <a:cs typeface="+mn-cs"/>
              </a:rPr>
              <a:t>Fokusér på et </a:t>
            </a:r>
            <a:r>
              <a:rPr kumimoji="0" lang="da-DK" sz="1400" b="1" i="0" u="none" strike="noStrike" kern="1200" cap="none" spc="0" normalizeH="0" baseline="0" noProof="0" dirty="0">
                <a:ln>
                  <a:noFill/>
                </a:ln>
                <a:solidFill>
                  <a:srgbClr val="000000"/>
                </a:solidFill>
                <a:effectLst/>
                <a:uLnTx/>
                <a:uFillTx/>
                <a:latin typeface="Mulish" pitchFamily="2" charset="0"/>
                <a:ea typeface="Calibri" panose="020F0502020204030204" pitchFamily="34" charset="0"/>
                <a:cs typeface="Times New Roman" panose="02020603050405020304" pitchFamily="18" charset="0"/>
              </a:rPr>
              <a:t>af praksiseksemplerne om skolebørn i Friluftsrådets publikationen, ”Børns Naturdannelse – Inspiration fra 9 eksempler i praksis”</a:t>
            </a:r>
            <a:r>
              <a:rPr kumimoji="0" lang="da-DK" sz="1400" b="0" i="0" u="none" strike="noStrike" kern="1200" cap="none" spc="0" normalizeH="0" baseline="0" noProof="0" dirty="0">
                <a:ln>
                  <a:noFill/>
                </a:ln>
                <a:solidFill>
                  <a:srgbClr val="000000"/>
                </a:solidFill>
                <a:effectLst/>
                <a:uLnTx/>
                <a:uFillTx/>
                <a:latin typeface="Mulish" pitchFamily="2" charset="0"/>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000000"/>
                </a:solidFill>
                <a:effectLst/>
                <a:uLnTx/>
                <a:uFillTx/>
                <a:latin typeface="Mulish" pitchFamily="2" charset="0"/>
                <a:ea typeface="Calibri" panose="020F0502020204030204" pitchFamily="34" charset="0"/>
                <a:cs typeface="Times New Roman" panose="02020603050405020304" pitchFamily="18" charset="0"/>
              </a:rPr>
              <a:t>Læs beskrivelsen af eksemplet i publikationen og se den tilhørende film.</a:t>
            </a:r>
            <a:r>
              <a:rPr kumimoji="0" lang="da-DK" sz="1400" b="1" i="0" u="none" strike="noStrike" kern="1200" cap="none" spc="0" normalizeH="0" baseline="0" noProof="0" dirty="0">
                <a:ln>
                  <a:noFill/>
                </a:ln>
                <a:solidFill>
                  <a:srgbClr val="000000"/>
                </a:solidFill>
                <a:effectLst/>
                <a:uLnTx/>
                <a:uFillTx/>
                <a:latin typeface="Mulish" pitchFamily="2" charset="0"/>
                <a:ea typeface="+mn-ea"/>
                <a:cs typeface="+mn-cs"/>
              </a:rPr>
              <a:t> </a:t>
            </a:r>
          </a:p>
        </p:txBody>
      </p:sp>
      <p:pic>
        <p:nvPicPr>
          <p:cNvPr id="20" name="Billede 19" descr="Et billede, der indeholder indendørs, person, loft&#10;&#10;Automatisk genereret beskrivelse">
            <a:extLst>
              <a:ext uri="{FF2B5EF4-FFF2-40B4-BE49-F238E27FC236}">
                <a16:creationId xmlns:a16="http://schemas.microsoft.com/office/drawing/2014/main" id="{9AF2EB65-0355-4CC3-98A6-F97809F999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67944" y="3057898"/>
            <a:ext cx="1651434" cy="1098028"/>
          </a:xfrm>
          <a:prstGeom prst="rect">
            <a:avLst/>
          </a:prstGeom>
        </p:spPr>
      </p:pic>
      <p:pic>
        <p:nvPicPr>
          <p:cNvPr id="22" name="Billede 21" descr="Et billede, der indeholder græs, udendørs, himmel, person&#10;&#10;Automatisk genereret beskrivelse">
            <a:extLst>
              <a:ext uri="{FF2B5EF4-FFF2-40B4-BE49-F238E27FC236}">
                <a16:creationId xmlns:a16="http://schemas.microsoft.com/office/drawing/2014/main" id="{09C7E5D9-2489-4A95-A4DC-3C97C701EBE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1742" r="12453"/>
          <a:stretch/>
        </p:blipFill>
        <p:spPr>
          <a:xfrm>
            <a:off x="3138230" y="3322728"/>
            <a:ext cx="1217746" cy="1387897"/>
          </a:xfrm>
          <a:prstGeom prst="rect">
            <a:avLst/>
          </a:prstGeom>
        </p:spPr>
      </p:pic>
      <p:sp>
        <p:nvSpPr>
          <p:cNvPr id="2" name="Tekstfelt 1">
            <a:extLst>
              <a:ext uri="{FF2B5EF4-FFF2-40B4-BE49-F238E27FC236}">
                <a16:creationId xmlns:a16="http://schemas.microsoft.com/office/drawing/2014/main" id="{357E003C-334E-5A0D-EEAD-F3B421F6ABED}"/>
              </a:ext>
            </a:extLst>
          </p:cNvPr>
          <p:cNvSpPr txBox="1"/>
          <p:nvPr/>
        </p:nvSpPr>
        <p:spPr>
          <a:xfrm>
            <a:off x="518884" y="168754"/>
            <a:ext cx="1473354" cy="488734"/>
          </a:xfrm>
          <a:prstGeom prst="rect">
            <a:avLst/>
          </a:prstGeom>
          <a:noFill/>
          <a:ln w="1905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1200" cap="none" spc="0" normalizeH="0" baseline="0" noProof="0" dirty="0">
                <a:ln>
                  <a:noFill/>
                </a:ln>
                <a:solidFill>
                  <a:srgbClr val="000000"/>
                </a:solidFill>
                <a:effectLst/>
                <a:uLnTx/>
                <a:uFillTx/>
                <a:latin typeface="Mulish" pitchFamily="2" charset="0"/>
                <a:ea typeface="+mn-ea"/>
                <a:cs typeface="+mn-cs"/>
              </a:rPr>
              <a:t>0. klasse holder spejderuge</a:t>
            </a:r>
          </a:p>
        </p:txBody>
      </p:sp>
      <p:sp>
        <p:nvSpPr>
          <p:cNvPr id="6" name="Tekstfelt 5">
            <a:extLst>
              <a:ext uri="{FF2B5EF4-FFF2-40B4-BE49-F238E27FC236}">
                <a16:creationId xmlns:a16="http://schemas.microsoft.com/office/drawing/2014/main" id="{F54A8C24-ED74-3C30-CB66-4DB8ABC00B16}"/>
              </a:ext>
            </a:extLst>
          </p:cNvPr>
          <p:cNvSpPr txBox="1"/>
          <p:nvPr/>
        </p:nvSpPr>
        <p:spPr>
          <a:xfrm>
            <a:off x="7665424" y="4218181"/>
            <a:ext cx="1299064" cy="492443"/>
          </a:xfrm>
          <a:prstGeom prst="rect">
            <a:avLst/>
          </a:prstGeom>
          <a:noFill/>
          <a:ln w="1905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1200" cap="none" spc="0" normalizeH="0" baseline="0" noProof="0" dirty="0">
                <a:ln>
                  <a:noFill/>
                </a:ln>
                <a:solidFill>
                  <a:srgbClr val="000000"/>
                </a:solidFill>
                <a:effectLst/>
                <a:uLnTx/>
                <a:uFillTx/>
                <a:latin typeface="Mulish" pitchFamily="2" charset="0"/>
                <a:ea typeface="+mn-ea"/>
                <a:cs typeface="+mn-cs"/>
              </a:rPr>
              <a:t>Efterskoleelver på friluftstur</a:t>
            </a:r>
          </a:p>
        </p:txBody>
      </p:sp>
      <p:sp>
        <p:nvSpPr>
          <p:cNvPr id="13" name="Tekstfelt 12">
            <a:extLst>
              <a:ext uri="{FF2B5EF4-FFF2-40B4-BE49-F238E27FC236}">
                <a16:creationId xmlns:a16="http://schemas.microsoft.com/office/drawing/2014/main" id="{891C9C28-DA19-D192-C616-1C34FBC73703}"/>
              </a:ext>
            </a:extLst>
          </p:cNvPr>
          <p:cNvSpPr txBox="1"/>
          <p:nvPr/>
        </p:nvSpPr>
        <p:spPr>
          <a:xfrm>
            <a:off x="4401932" y="4218182"/>
            <a:ext cx="1317446" cy="492443"/>
          </a:xfrm>
          <a:prstGeom prst="rect">
            <a:avLst/>
          </a:prstGeom>
          <a:noFill/>
          <a:ln w="1905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1200" cap="none" spc="0" normalizeH="0" baseline="0" noProof="0" dirty="0">
                <a:ln>
                  <a:noFill/>
                </a:ln>
                <a:solidFill>
                  <a:srgbClr val="000000"/>
                </a:solidFill>
                <a:effectLst/>
                <a:uLnTx/>
                <a:uFillTx/>
                <a:latin typeface="Mulish" pitchFamily="2" charset="0"/>
                <a:ea typeface="+mn-ea"/>
                <a:cs typeface="+mn-cs"/>
              </a:rPr>
              <a:t>4. klasse med jægere på jagt</a:t>
            </a:r>
          </a:p>
        </p:txBody>
      </p:sp>
      <p:sp>
        <p:nvSpPr>
          <p:cNvPr id="15" name="Tekstfelt 14">
            <a:extLst>
              <a:ext uri="{FF2B5EF4-FFF2-40B4-BE49-F238E27FC236}">
                <a16:creationId xmlns:a16="http://schemas.microsoft.com/office/drawing/2014/main" id="{A25A9946-89CC-8DFE-6BF6-7DE258238D34}"/>
              </a:ext>
            </a:extLst>
          </p:cNvPr>
          <p:cNvSpPr txBox="1"/>
          <p:nvPr/>
        </p:nvSpPr>
        <p:spPr>
          <a:xfrm>
            <a:off x="179512" y="4004759"/>
            <a:ext cx="1365848" cy="511207"/>
          </a:xfrm>
          <a:prstGeom prst="rect">
            <a:avLst/>
          </a:prstGeom>
          <a:noFill/>
          <a:ln w="1905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1200" cap="none" spc="0" normalizeH="0" baseline="0" noProof="0" dirty="0">
                <a:ln>
                  <a:noFill/>
                </a:ln>
                <a:solidFill>
                  <a:srgbClr val="000000"/>
                </a:solidFill>
                <a:effectLst/>
                <a:uLnTx/>
                <a:uFillTx/>
                <a:latin typeface="Mulish" pitchFamily="2" charset="0"/>
                <a:ea typeface="+mn-ea"/>
                <a:cs typeface="+mn-cs"/>
              </a:rPr>
              <a:t>5. klasse holder skolehave</a:t>
            </a:r>
          </a:p>
        </p:txBody>
      </p:sp>
      <p:sp>
        <p:nvSpPr>
          <p:cNvPr id="17" name="Tekstfelt 16">
            <a:extLst>
              <a:ext uri="{FF2B5EF4-FFF2-40B4-BE49-F238E27FC236}">
                <a16:creationId xmlns:a16="http://schemas.microsoft.com/office/drawing/2014/main" id="{A45D2F2B-E017-A983-7BB0-7697C0168AEB}"/>
              </a:ext>
            </a:extLst>
          </p:cNvPr>
          <p:cNvSpPr txBox="1"/>
          <p:nvPr/>
        </p:nvSpPr>
        <p:spPr>
          <a:xfrm>
            <a:off x="5412086" y="1395042"/>
            <a:ext cx="1752202" cy="492443"/>
          </a:xfrm>
          <a:prstGeom prst="rect">
            <a:avLst/>
          </a:prstGeom>
          <a:noFill/>
          <a:ln w="1905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1200" cap="none" spc="0" normalizeH="0" baseline="0" noProof="0" dirty="0">
                <a:ln>
                  <a:noFill/>
                </a:ln>
                <a:solidFill>
                  <a:srgbClr val="000000"/>
                </a:solidFill>
                <a:effectLst/>
                <a:uLnTx/>
                <a:uFillTx/>
                <a:latin typeface="Mulish" pitchFamily="2" charset="0"/>
                <a:ea typeface="+mn-ea"/>
                <a:cs typeface="+mn-cs"/>
              </a:rPr>
              <a:t>En skoledag i skoven for 8. klasse</a:t>
            </a:r>
          </a:p>
        </p:txBody>
      </p:sp>
    </p:spTree>
    <p:extLst>
      <p:ext uri="{BB962C8B-B14F-4D97-AF65-F5344CB8AC3E}">
        <p14:creationId xmlns:p14="http://schemas.microsoft.com/office/powerpoint/2010/main" val="2971736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3A7615-D38C-43DD-1B96-7EF7BBBBE8A4}"/>
              </a:ext>
            </a:extLst>
          </p:cNvPr>
          <p:cNvSpPr>
            <a:spLocks noGrp="1"/>
          </p:cNvSpPr>
          <p:nvPr>
            <p:ph type="title"/>
          </p:nvPr>
        </p:nvSpPr>
        <p:spPr>
          <a:xfrm>
            <a:off x="685800" y="555526"/>
            <a:ext cx="7772400" cy="720080"/>
          </a:xfrm>
        </p:spPr>
        <p:txBody>
          <a:bodyPr/>
          <a:lstStyle/>
          <a:p>
            <a:r>
              <a:rPr lang="da-DK" sz="3000" dirty="0"/>
              <a:t>Med udgangspunkt i et praksiseksempel:</a:t>
            </a:r>
            <a:r>
              <a:rPr lang="da-DK" dirty="0"/>
              <a:t> </a:t>
            </a:r>
          </a:p>
        </p:txBody>
      </p:sp>
      <p:sp>
        <p:nvSpPr>
          <p:cNvPr id="3" name="Pladsholder til tekst 2">
            <a:extLst>
              <a:ext uri="{FF2B5EF4-FFF2-40B4-BE49-F238E27FC236}">
                <a16:creationId xmlns:a16="http://schemas.microsoft.com/office/drawing/2014/main" id="{A2E0BBC7-C22A-6190-5120-CCDD76F73561}"/>
              </a:ext>
            </a:extLst>
          </p:cNvPr>
          <p:cNvSpPr>
            <a:spLocks noGrp="1"/>
          </p:cNvSpPr>
          <p:nvPr>
            <p:ph type="body" idx="1"/>
          </p:nvPr>
        </p:nvSpPr>
        <p:spPr>
          <a:xfrm>
            <a:off x="827584" y="1491630"/>
            <a:ext cx="7772400" cy="2664296"/>
          </a:xfrm>
        </p:spPr>
        <p:txBody>
          <a:bodyPr/>
          <a:lstStyle/>
          <a:p>
            <a:pPr marL="342900" lvl="0" indent="-342900">
              <a:lnSpc>
                <a:spcPct val="107000"/>
              </a:lnSpc>
              <a:buFont typeface="Symbol" panose="05050102010706020507" pitchFamily="18" charset="2"/>
              <a:buChar char=""/>
            </a:pPr>
            <a:r>
              <a:rPr lang="da-DK" sz="2000" dirty="0">
                <a:effectLst/>
                <a:latin typeface="Mulish" pitchFamily="2" charset="0"/>
                <a:ea typeface="Calibri" panose="020F0502020204030204" pitchFamily="34" charset="0"/>
                <a:cs typeface="Times New Roman" panose="02020603050405020304" pitchFamily="18" charset="0"/>
              </a:rPr>
              <a:t>Hvordan kommer de forskellige elementer i spil?</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2000" dirty="0">
                <a:effectLst/>
                <a:latin typeface="Mulish" pitchFamily="2" charset="0"/>
                <a:ea typeface="Calibri" panose="020F0502020204030204" pitchFamily="34" charset="0"/>
                <a:cs typeface="Times New Roman" panose="02020603050405020304" pitchFamily="18" charset="0"/>
              </a:rPr>
              <a:t>Hvordan kommer almen- og naturvidenskabelig didaktik til udtryk i den forbindelse?</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2000" dirty="0">
                <a:effectLst/>
                <a:latin typeface="Mulish" pitchFamily="2" charset="0"/>
                <a:ea typeface="Calibri" panose="020F0502020204030204" pitchFamily="34" charset="0"/>
                <a:cs typeface="Times New Roman" panose="02020603050405020304" pitchFamily="18" charset="0"/>
              </a:rPr>
              <a:t>Hvordan er de forskellige elementer med til at fremme elevernes læring?</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2000" dirty="0">
                <a:effectLst/>
                <a:latin typeface="Mulish" pitchFamily="2" charset="0"/>
                <a:ea typeface="Calibri" panose="020F0502020204030204" pitchFamily="34" charset="0"/>
                <a:cs typeface="Times New Roman" panose="02020603050405020304" pitchFamily="18" charset="0"/>
              </a:rPr>
              <a:t>Hvordan kan de forskellige elementer spille en rolle for børns almene dannelse (dannelse vs. naturdannelse)?</a:t>
            </a:r>
            <a:endParaRPr lang="da-DK" sz="1400" b="1" dirty="0"/>
          </a:p>
        </p:txBody>
      </p:sp>
    </p:spTree>
    <p:extLst>
      <p:ext uri="{BB962C8B-B14F-4D97-AF65-F5344CB8AC3E}">
        <p14:creationId xmlns:p14="http://schemas.microsoft.com/office/powerpoint/2010/main" val="14172565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EFF06-1DB4-A5FF-B937-558B449755C8}"/>
              </a:ext>
            </a:extLst>
          </p:cNvPr>
          <p:cNvSpPr>
            <a:spLocks noGrp="1"/>
          </p:cNvSpPr>
          <p:nvPr>
            <p:ph type="title"/>
          </p:nvPr>
        </p:nvSpPr>
        <p:spPr>
          <a:xfrm>
            <a:off x="611560" y="339502"/>
            <a:ext cx="7772400" cy="1021556"/>
          </a:xfrm>
        </p:spPr>
        <p:txBody>
          <a:bodyPr/>
          <a:lstStyle/>
          <a:p>
            <a:r>
              <a:rPr lang="da-DK" sz="2800" dirty="0"/>
              <a:t>Analyse af jeres egne praksiseksempler</a:t>
            </a:r>
          </a:p>
        </p:txBody>
      </p:sp>
      <p:sp>
        <p:nvSpPr>
          <p:cNvPr id="3" name="Pladsholder til tekst 2">
            <a:extLst>
              <a:ext uri="{FF2B5EF4-FFF2-40B4-BE49-F238E27FC236}">
                <a16:creationId xmlns:a16="http://schemas.microsoft.com/office/drawing/2014/main" id="{44A2879D-90DF-F960-BE82-6FD8A0371078}"/>
              </a:ext>
            </a:extLst>
          </p:cNvPr>
          <p:cNvSpPr>
            <a:spLocks noGrp="1"/>
          </p:cNvSpPr>
          <p:nvPr>
            <p:ph type="body" idx="1"/>
          </p:nvPr>
        </p:nvSpPr>
        <p:spPr>
          <a:xfrm>
            <a:off x="722313" y="987574"/>
            <a:ext cx="7772400" cy="3672407"/>
          </a:xfrm>
        </p:spPr>
        <p:txBody>
          <a:bodyPr/>
          <a:lstStyle/>
          <a:p>
            <a:r>
              <a:rPr lang="da-DK" sz="1800" dirty="0"/>
              <a:t>Prøv med udgangspunkt i et praksiseksempel fra jeres egen hverdag, at kigge nærmere på følgende: </a:t>
            </a:r>
          </a:p>
          <a:p>
            <a:endParaRPr lang="da-DK" sz="1800" dirty="0"/>
          </a:p>
          <a:p>
            <a:pPr marL="342900" lvl="0" indent="-342900">
              <a:lnSpc>
                <a:spcPct val="107000"/>
              </a:lnSpc>
              <a:buFont typeface="Symbol" panose="05050102010706020507" pitchFamily="18" charset="2"/>
              <a:buChar char=""/>
            </a:pPr>
            <a:r>
              <a:rPr lang="da-DK" sz="1800" dirty="0">
                <a:effectLst/>
                <a:latin typeface="Mulish" pitchFamily="2" charset="0"/>
                <a:ea typeface="Calibri" panose="020F0502020204030204" pitchFamily="34" charset="0"/>
                <a:cs typeface="Times New Roman" panose="02020603050405020304" pitchFamily="18" charset="0"/>
              </a:rPr>
              <a:t>Hvordan kommer de forskellige elementer i spil?</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800" dirty="0">
                <a:effectLst/>
                <a:latin typeface="Mulish" pitchFamily="2" charset="0"/>
                <a:ea typeface="Calibri" panose="020F0502020204030204" pitchFamily="34" charset="0"/>
                <a:cs typeface="Times New Roman" panose="02020603050405020304" pitchFamily="18" charset="0"/>
              </a:rPr>
              <a:t>Hvordan kommer almen- og naturvidenskabelig didaktik til udtryk i den forbindelse?</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800" dirty="0">
                <a:effectLst/>
                <a:latin typeface="Mulish" pitchFamily="2" charset="0"/>
                <a:ea typeface="Calibri" panose="020F0502020204030204" pitchFamily="34" charset="0"/>
                <a:cs typeface="Times New Roman" panose="02020603050405020304" pitchFamily="18" charset="0"/>
              </a:rPr>
              <a:t>Hvordan er de forskellige elementer med til at fremme elevernes læring?</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800" dirty="0">
                <a:effectLst/>
                <a:latin typeface="Mulish" pitchFamily="2" charset="0"/>
                <a:ea typeface="Calibri" panose="020F0502020204030204" pitchFamily="34" charset="0"/>
                <a:cs typeface="Times New Roman" panose="02020603050405020304" pitchFamily="18" charset="0"/>
              </a:rPr>
              <a:t>Hvordan kan de forskellige elementer spille en rolle for børns almene dannelse (dannelse vs. naturdannelse)?</a:t>
            </a:r>
            <a:endParaRPr lang="da-DK" sz="1800" b="1" dirty="0"/>
          </a:p>
        </p:txBody>
      </p:sp>
    </p:spTree>
    <p:extLst>
      <p:ext uri="{BB962C8B-B14F-4D97-AF65-F5344CB8AC3E}">
        <p14:creationId xmlns:p14="http://schemas.microsoft.com/office/powerpoint/2010/main" val="6456774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3A7615-D38C-43DD-1B96-7EF7BBBBE8A4}"/>
              </a:ext>
            </a:extLst>
          </p:cNvPr>
          <p:cNvSpPr>
            <a:spLocks noGrp="1"/>
          </p:cNvSpPr>
          <p:nvPr>
            <p:ph type="title"/>
          </p:nvPr>
        </p:nvSpPr>
        <p:spPr>
          <a:xfrm>
            <a:off x="683568" y="483518"/>
            <a:ext cx="8134672" cy="1152128"/>
          </a:xfrm>
        </p:spPr>
        <p:txBody>
          <a:bodyPr/>
          <a:lstStyle/>
          <a:p>
            <a:r>
              <a:rPr lang="da-DK" sz="3000" dirty="0"/>
              <a:t>Med udgangspunkt i de enkelte naturdannelseselementer:</a:t>
            </a:r>
            <a:r>
              <a:rPr lang="da-DK" dirty="0"/>
              <a:t> </a:t>
            </a:r>
          </a:p>
        </p:txBody>
      </p:sp>
      <p:sp>
        <p:nvSpPr>
          <p:cNvPr id="3" name="Pladsholder til tekst 2">
            <a:extLst>
              <a:ext uri="{FF2B5EF4-FFF2-40B4-BE49-F238E27FC236}">
                <a16:creationId xmlns:a16="http://schemas.microsoft.com/office/drawing/2014/main" id="{A2E0BBC7-C22A-6190-5120-CCDD76F73561}"/>
              </a:ext>
            </a:extLst>
          </p:cNvPr>
          <p:cNvSpPr>
            <a:spLocks noGrp="1"/>
          </p:cNvSpPr>
          <p:nvPr>
            <p:ph type="body" idx="1"/>
          </p:nvPr>
        </p:nvSpPr>
        <p:spPr>
          <a:xfrm>
            <a:off x="827584" y="1491630"/>
            <a:ext cx="7056784" cy="3096344"/>
          </a:xfrm>
        </p:spPr>
        <p:txBody>
          <a:bodyPr/>
          <a:lstStyle/>
          <a:p>
            <a:pPr lvl="0">
              <a:lnSpc>
                <a:spcPct val="107000"/>
              </a:lnSpc>
            </a:pPr>
            <a:r>
              <a:rPr lang="da-DK" sz="1800" dirty="0">
                <a:effectLst/>
                <a:latin typeface="Mulish" pitchFamily="2" charset="0"/>
                <a:ea typeface="Calibri" panose="020F0502020204030204" pitchFamily="34" charset="0"/>
                <a:cs typeface="Times New Roman" panose="02020603050405020304" pitchFamily="18" charset="0"/>
              </a:rPr>
              <a:t>Brainstorm: </a:t>
            </a:r>
          </a:p>
          <a:p>
            <a:pPr lvl="0">
              <a:lnSpc>
                <a:spcPct val="107000"/>
              </a:lnSpc>
            </a:pPr>
            <a:endParaRPr lang="da-DK" sz="1000" dirty="0">
              <a:effectLst/>
              <a:latin typeface="Mulish" pitchFamily="2" charset="0"/>
              <a:ea typeface="Calibri" panose="020F0502020204030204" pitchFamily="34" charset="0"/>
              <a:cs typeface="Times New Roman" panose="02020603050405020304" pitchFamily="18" charset="0"/>
            </a:endParaRPr>
          </a:p>
          <a:p>
            <a:pPr lvl="0">
              <a:lnSpc>
                <a:spcPct val="107000"/>
              </a:lnSpc>
            </a:pPr>
            <a:r>
              <a:rPr lang="da-DK" sz="1800" dirty="0">
                <a:effectLst/>
                <a:latin typeface="Mulish" pitchFamily="2" charset="0"/>
                <a:ea typeface="Calibri" panose="020F0502020204030204" pitchFamily="34" charset="0"/>
                <a:cs typeface="Times New Roman" panose="02020603050405020304" pitchFamily="18" charset="0"/>
              </a:rPr>
              <a:t>Tænk på konkrete aktiviteter/emner/situationer/spørgsmål i en undervisningssituation, som kan</a:t>
            </a:r>
          </a:p>
          <a:p>
            <a:pPr marL="342900" lvl="0" indent="-342900">
              <a:lnSpc>
                <a:spcPct val="107000"/>
              </a:lnSpc>
              <a:buFontTx/>
              <a:buChar char="-"/>
            </a:pPr>
            <a:r>
              <a:rPr lang="da-DK" sz="1800" dirty="0">
                <a:latin typeface="Mulish" pitchFamily="2" charset="0"/>
                <a:ea typeface="Calibri" panose="020F0502020204030204" pitchFamily="34" charset="0"/>
                <a:cs typeface="Times New Roman" panose="02020603050405020304" pitchFamily="18" charset="0"/>
              </a:rPr>
              <a:t>b</a:t>
            </a:r>
            <a:r>
              <a:rPr lang="da-DK" sz="1800" dirty="0">
                <a:effectLst/>
                <a:latin typeface="Mulish" pitchFamily="2" charset="0"/>
                <a:ea typeface="Calibri" panose="020F0502020204030204" pitchFamily="34" charset="0"/>
                <a:cs typeface="Times New Roman" panose="02020603050405020304" pitchFamily="18" charset="0"/>
              </a:rPr>
              <a:t>ringe det materielle i spil?</a:t>
            </a:r>
          </a:p>
          <a:p>
            <a:pPr marL="342900" lvl="0" indent="-342900">
              <a:lnSpc>
                <a:spcPct val="107000"/>
              </a:lnSpc>
              <a:buFontTx/>
              <a:buChar char="-"/>
            </a:pPr>
            <a:r>
              <a:rPr lang="da-DK" sz="1800" dirty="0">
                <a:latin typeface="Mulish" pitchFamily="2" charset="0"/>
                <a:ea typeface="Calibri" panose="020F0502020204030204" pitchFamily="34" charset="0"/>
                <a:cs typeface="Times New Roman" panose="02020603050405020304" pitchFamily="18" charset="0"/>
              </a:rPr>
              <a:t>bringe det erfaringsbaserede i spil?</a:t>
            </a:r>
          </a:p>
          <a:p>
            <a:pPr marL="342900" lvl="0" indent="-342900">
              <a:lnSpc>
                <a:spcPct val="107000"/>
              </a:lnSpc>
              <a:buFontTx/>
              <a:buChar char="-"/>
            </a:pPr>
            <a:r>
              <a:rPr lang="da-DK" sz="1800" dirty="0">
                <a:latin typeface="Mulish" pitchFamily="2" charset="0"/>
                <a:ea typeface="Calibri" panose="020F0502020204030204" pitchFamily="34" charset="0"/>
                <a:cs typeface="Times New Roman" panose="02020603050405020304" pitchFamily="18" charset="0"/>
              </a:rPr>
              <a:t>bringe det kognitive i spil?</a:t>
            </a:r>
          </a:p>
          <a:p>
            <a:pPr marL="342900" lvl="0" indent="-342900">
              <a:lnSpc>
                <a:spcPct val="107000"/>
              </a:lnSpc>
              <a:buFontTx/>
              <a:buChar char="-"/>
            </a:pPr>
            <a:r>
              <a:rPr lang="da-DK" sz="1800" dirty="0">
                <a:latin typeface="Mulish" pitchFamily="2" charset="0"/>
                <a:ea typeface="Calibri" panose="020F0502020204030204" pitchFamily="34" charset="0"/>
                <a:cs typeface="Times New Roman" panose="02020603050405020304" pitchFamily="18" charset="0"/>
              </a:rPr>
              <a:t>bringe det følelsesmæssige i spil? </a:t>
            </a:r>
          </a:p>
          <a:p>
            <a:pPr marL="342900" lvl="0" indent="-342900">
              <a:lnSpc>
                <a:spcPct val="107000"/>
              </a:lnSpc>
              <a:buFontTx/>
              <a:buChar char="-"/>
            </a:pPr>
            <a:r>
              <a:rPr lang="da-DK" sz="1800" dirty="0">
                <a:latin typeface="Mulish" pitchFamily="2" charset="0"/>
                <a:ea typeface="Calibri" panose="020F0502020204030204" pitchFamily="34" charset="0"/>
                <a:cs typeface="Times New Roman" panose="02020603050405020304" pitchFamily="18" charset="0"/>
              </a:rPr>
              <a:t>bringe det filosofiske i spil?</a:t>
            </a:r>
          </a:p>
        </p:txBody>
      </p:sp>
      <p:pic>
        <p:nvPicPr>
          <p:cNvPr id="5" name="Billede 4">
            <a:extLst>
              <a:ext uri="{FF2B5EF4-FFF2-40B4-BE49-F238E27FC236}">
                <a16:creationId xmlns:a16="http://schemas.microsoft.com/office/drawing/2014/main" id="{4F08AB09-B590-E8BA-0A4A-73A104D280C1}"/>
              </a:ext>
            </a:extLst>
          </p:cNvPr>
          <p:cNvPicPr>
            <a:picLocks noChangeAspect="1"/>
          </p:cNvPicPr>
          <p:nvPr/>
        </p:nvPicPr>
        <p:blipFill>
          <a:blip r:embed="rId3"/>
          <a:stretch>
            <a:fillRect/>
          </a:stretch>
        </p:blipFill>
        <p:spPr>
          <a:xfrm>
            <a:off x="5796136" y="3075690"/>
            <a:ext cx="576180" cy="576180"/>
          </a:xfrm>
          <a:prstGeom prst="rect">
            <a:avLst/>
          </a:prstGeom>
        </p:spPr>
      </p:pic>
      <p:pic>
        <p:nvPicPr>
          <p:cNvPr id="7" name="Billede 6">
            <a:extLst>
              <a:ext uri="{FF2B5EF4-FFF2-40B4-BE49-F238E27FC236}">
                <a16:creationId xmlns:a16="http://schemas.microsoft.com/office/drawing/2014/main" id="{F2580D59-542A-F183-62E1-EC84E9B83405}"/>
              </a:ext>
            </a:extLst>
          </p:cNvPr>
          <p:cNvPicPr>
            <a:picLocks noChangeAspect="1"/>
          </p:cNvPicPr>
          <p:nvPr/>
        </p:nvPicPr>
        <p:blipFill>
          <a:blip r:embed="rId4"/>
          <a:stretch>
            <a:fillRect/>
          </a:stretch>
        </p:blipFill>
        <p:spPr>
          <a:xfrm>
            <a:off x="5063259" y="2643758"/>
            <a:ext cx="660869" cy="660869"/>
          </a:xfrm>
          <a:prstGeom prst="rect">
            <a:avLst/>
          </a:prstGeom>
        </p:spPr>
      </p:pic>
      <p:pic>
        <p:nvPicPr>
          <p:cNvPr id="9" name="Billede 8">
            <a:extLst>
              <a:ext uri="{FF2B5EF4-FFF2-40B4-BE49-F238E27FC236}">
                <a16:creationId xmlns:a16="http://schemas.microsoft.com/office/drawing/2014/main" id="{D4C7FC1B-87DD-B764-9F5B-A74859F26107}"/>
              </a:ext>
            </a:extLst>
          </p:cNvPr>
          <p:cNvPicPr>
            <a:picLocks noChangeAspect="1"/>
          </p:cNvPicPr>
          <p:nvPr/>
        </p:nvPicPr>
        <p:blipFill>
          <a:blip r:embed="rId5"/>
          <a:stretch>
            <a:fillRect/>
          </a:stretch>
        </p:blipFill>
        <p:spPr>
          <a:xfrm>
            <a:off x="4925361" y="3413668"/>
            <a:ext cx="661473" cy="661473"/>
          </a:xfrm>
          <a:prstGeom prst="rect">
            <a:avLst/>
          </a:prstGeom>
        </p:spPr>
      </p:pic>
      <p:pic>
        <p:nvPicPr>
          <p:cNvPr id="11" name="Billede 10">
            <a:extLst>
              <a:ext uri="{FF2B5EF4-FFF2-40B4-BE49-F238E27FC236}">
                <a16:creationId xmlns:a16="http://schemas.microsoft.com/office/drawing/2014/main" id="{8BEB3953-311A-D2F4-0FD5-0FB72B9B163D}"/>
              </a:ext>
            </a:extLst>
          </p:cNvPr>
          <p:cNvPicPr>
            <a:picLocks noChangeAspect="1"/>
          </p:cNvPicPr>
          <p:nvPr/>
        </p:nvPicPr>
        <p:blipFill>
          <a:blip r:embed="rId6"/>
          <a:stretch>
            <a:fillRect/>
          </a:stretch>
        </p:blipFill>
        <p:spPr>
          <a:xfrm>
            <a:off x="5494760" y="3752308"/>
            <a:ext cx="661474" cy="664427"/>
          </a:xfrm>
          <a:prstGeom prst="rect">
            <a:avLst/>
          </a:prstGeom>
        </p:spPr>
      </p:pic>
      <p:pic>
        <p:nvPicPr>
          <p:cNvPr id="13" name="Billede 12">
            <a:extLst>
              <a:ext uri="{FF2B5EF4-FFF2-40B4-BE49-F238E27FC236}">
                <a16:creationId xmlns:a16="http://schemas.microsoft.com/office/drawing/2014/main" id="{D18E51F8-E6C2-61FE-5795-D14C55A276B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591671" y="4147387"/>
            <a:ext cx="664427" cy="664427"/>
          </a:xfrm>
          <a:prstGeom prst="rect">
            <a:avLst/>
          </a:prstGeom>
        </p:spPr>
      </p:pic>
    </p:spTree>
    <p:extLst>
      <p:ext uri="{BB962C8B-B14F-4D97-AF65-F5344CB8AC3E}">
        <p14:creationId xmlns:p14="http://schemas.microsoft.com/office/powerpoint/2010/main" val="18696828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3A7615-D38C-43DD-1B96-7EF7BBBBE8A4}"/>
              </a:ext>
            </a:extLst>
          </p:cNvPr>
          <p:cNvSpPr>
            <a:spLocks noGrp="1"/>
          </p:cNvSpPr>
          <p:nvPr>
            <p:ph type="title"/>
          </p:nvPr>
        </p:nvSpPr>
        <p:spPr>
          <a:xfrm>
            <a:off x="722313" y="582514"/>
            <a:ext cx="7772400" cy="648072"/>
          </a:xfrm>
        </p:spPr>
        <p:txBody>
          <a:bodyPr/>
          <a:lstStyle/>
          <a:p>
            <a:r>
              <a:rPr lang="da-DK" sz="3000" dirty="0"/>
              <a:t>Udarbejd et undervisningsforløb</a:t>
            </a:r>
          </a:p>
        </p:txBody>
      </p:sp>
      <p:sp>
        <p:nvSpPr>
          <p:cNvPr id="3" name="Pladsholder til tekst 2">
            <a:extLst>
              <a:ext uri="{FF2B5EF4-FFF2-40B4-BE49-F238E27FC236}">
                <a16:creationId xmlns:a16="http://schemas.microsoft.com/office/drawing/2014/main" id="{A2E0BBC7-C22A-6190-5120-CCDD76F73561}"/>
              </a:ext>
            </a:extLst>
          </p:cNvPr>
          <p:cNvSpPr>
            <a:spLocks noGrp="1"/>
          </p:cNvSpPr>
          <p:nvPr>
            <p:ph type="body" idx="1"/>
          </p:nvPr>
        </p:nvSpPr>
        <p:spPr>
          <a:xfrm>
            <a:off x="827584" y="1230586"/>
            <a:ext cx="7772400" cy="3114376"/>
          </a:xfrm>
        </p:spPr>
        <p:txBody>
          <a:bodyPr/>
          <a:lstStyle/>
          <a:p>
            <a:r>
              <a:rPr lang="da-DK" sz="1500" dirty="0">
                <a:effectLst/>
                <a:latin typeface="Mulish" pitchFamily="2" charset="0"/>
                <a:ea typeface="Calibri" panose="020F0502020204030204" pitchFamily="34" charset="0"/>
                <a:cs typeface="Times New Roman" panose="02020603050405020304" pitchFamily="18" charset="0"/>
              </a:rPr>
              <a:t>Udarbejd en undervisningslektion eller -forløb, hvor eleverne indirekte eller direkte stimuleres på alle eller flere af de fem naturdannelseselementer.</a:t>
            </a:r>
            <a:endParaRPr lang="da-DK" sz="1500" dirty="0">
              <a:latin typeface="Mulish" pitchFamily="2" charset="0"/>
            </a:endParaRPr>
          </a:p>
          <a:p>
            <a:endParaRPr lang="da-DK" sz="1000" dirty="0">
              <a:latin typeface="Mulish" pitchFamily="2" charset="0"/>
            </a:endParaRPr>
          </a:p>
          <a:p>
            <a:r>
              <a:rPr lang="da-DK" sz="1500" dirty="0">
                <a:latin typeface="Mulish" pitchFamily="2" charset="0"/>
              </a:rPr>
              <a:t>Overvej og beskriv undervejs:</a:t>
            </a:r>
          </a:p>
          <a:p>
            <a:pPr marL="342900" indent="-342900">
              <a:buFont typeface="Arial" panose="020B0604020202020204" pitchFamily="34" charset="0"/>
              <a:buChar char="•"/>
            </a:pPr>
            <a:r>
              <a:rPr lang="da-DK" sz="1500" dirty="0">
                <a:latin typeface="Mulish" pitchFamily="2" charset="0"/>
              </a:rPr>
              <a:t>Hvilke elementer i naturdannelse forventes at blive aktiveret i lektionen/forløbet?</a:t>
            </a:r>
          </a:p>
          <a:p>
            <a:pPr marL="342900" indent="-342900">
              <a:buFont typeface="Arial" panose="020B0604020202020204" pitchFamily="34" charset="0"/>
              <a:buChar char="•"/>
            </a:pPr>
            <a:r>
              <a:rPr lang="da-DK" sz="1500" dirty="0">
                <a:latin typeface="Mulish" pitchFamily="2" charset="0"/>
              </a:rPr>
              <a:t>Beskriv de konkrete </a:t>
            </a:r>
            <a:r>
              <a:rPr lang="da-DK" sz="1500" dirty="0">
                <a:effectLst/>
                <a:latin typeface="Mulish" pitchFamily="2" charset="0"/>
                <a:ea typeface="Calibri" panose="020F0502020204030204" pitchFamily="34" charset="0"/>
                <a:cs typeface="Times New Roman" panose="02020603050405020304" pitchFamily="18" charset="0"/>
              </a:rPr>
              <a:t>aktiviteter/emner/situationer/spørgsmål, som skal understøtte de forskellige elementer</a:t>
            </a:r>
            <a:r>
              <a:rPr lang="da-DK" sz="1500" dirty="0">
                <a:latin typeface="Mulish" pitchFamily="2" charset="0"/>
              </a:rPr>
              <a:t>?</a:t>
            </a:r>
          </a:p>
          <a:p>
            <a:pPr marL="342900" indent="-342900">
              <a:buFont typeface="Arial" panose="020B0604020202020204" pitchFamily="34" charset="0"/>
              <a:buChar char="•"/>
            </a:pPr>
            <a:r>
              <a:rPr lang="da-DK" sz="1500" dirty="0">
                <a:latin typeface="Mulish" pitchFamily="2" charset="0"/>
              </a:rPr>
              <a:t>Hvilke didaktiske overvejelser er i spil? (rammefaktorer, indhold, mål, læringsforudsætninger osv.)</a:t>
            </a:r>
          </a:p>
        </p:txBody>
      </p:sp>
    </p:spTree>
    <p:extLst>
      <p:ext uri="{BB962C8B-B14F-4D97-AF65-F5344CB8AC3E}">
        <p14:creationId xmlns:p14="http://schemas.microsoft.com/office/powerpoint/2010/main" val="3922535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3A7615-D38C-43DD-1B96-7EF7BBBBE8A4}"/>
              </a:ext>
            </a:extLst>
          </p:cNvPr>
          <p:cNvSpPr>
            <a:spLocks noGrp="1"/>
          </p:cNvSpPr>
          <p:nvPr>
            <p:ph type="title"/>
          </p:nvPr>
        </p:nvSpPr>
        <p:spPr>
          <a:xfrm>
            <a:off x="827584" y="627534"/>
            <a:ext cx="7772400" cy="720080"/>
          </a:xfrm>
        </p:spPr>
        <p:txBody>
          <a:bodyPr/>
          <a:lstStyle/>
          <a:p>
            <a:r>
              <a:rPr lang="da-DK" sz="3000" dirty="0"/>
              <a:t>Refleksioner om naturdannelse</a:t>
            </a:r>
          </a:p>
        </p:txBody>
      </p:sp>
      <p:sp>
        <p:nvSpPr>
          <p:cNvPr id="3" name="Pladsholder til tekst 2">
            <a:extLst>
              <a:ext uri="{FF2B5EF4-FFF2-40B4-BE49-F238E27FC236}">
                <a16:creationId xmlns:a16="http://schemas.microsoft.com/office/drawing/2014/main" id="{A2E0BBC7-C22A-6190-5120-CCDD76F73561}"/>
              </a:ext>
            </a:extLst>
          </p:cNvPr>
          <p:cNvSpPr>
            <a:spLocks noGrp="1"/>
          </p:cNvSpPr>
          <p:nvPr>
            <p:ph type="body" idx="1"/>
          </p:nvPr>
        </p:nvSpPr>
        <p:spPr>
          <a:xfrm>
            <a:off x="827584" y="1203598"/>
            <a:ext cx="7772400" cy="3600400"/>
          </a:xfrm>
        </p:spPr>
        <p:txBody>
          <a:bodyPr/>
          <a:lstStyle/>
          <a:p>
            <a:endParaRPr lang="da-DK" dirty="0">
              <a:latin typeface="Mulish" pitchFamily="2" charset="0"/>
            </a:endParaRPr>
          </a:p>
          <a:p>
            <a:pPr marL="342900" lvl="0" indent="-342900">
              <a:lnSpc>
                <a:spcPct val="107000"/>
              </a:lnSpc>
              <a:buFont typeface="Symbol" panose="05050102010706020507" pitchFamily="18" charset="2"/>
              <a:buChar char=""/>
            </a:pPr>
            <a:r>
              <a:rPr lang="da-DK" sz="1800" dirty="0">
                <a:effectLst/>
                <a:latin typeface="Mulish" pitchFamily="2" charset="0"/>
                <a:ea typeface="Calibri" panose="020F0502020204030204" pitchFamily="34" charset="0"/>
                <a:cs typeface="Times New Roman" panose="02020603050405020304" pitchFamily="18" charset="0"/>
              </a:rPr>
              <a:t>Hvordan fungerer teorien i praksis? </a:t>
            </a:r>
          </a:p>
          <a:p>
            <a:pPr marL="342900" lvl="0" indent="-342900">
              <a:lnSpc>
                <a:spcPct val="107000"/>
              </a:lnSpc>
              <a:buFont typeface="Symbol" panose="05050102010706020507" pitchFamily="18" charset="2"/>
              <a:buChar char=""/>
            </a:pPr>
            <a:endParaRPr lang="da-DK" sz="1200" dirty="0">
              <a:effectLst/>
              <a:latin typeface="Mulish" pitchFamily="2"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800" dirty="0">
                <a:effectLst/>
                <a:latin typeface="Mulish" pitchFamily="2" charset="0"/>
                <a:ea typeface="Calibri" panose="020F0502020204030204" pitchFamily="34" charset="0"/>
                <a:cs typeface="Times New Roman" panose="02020603050405020304" pitchFamily="18" charset="0"/>
              </a:rPr>
              <a:t>Er nogle elementer mere oplagte eller sværere at indtænke i undervisningen end andre?</a:t>
            </a:r>
          </a:p>
          <a:p>
            <a:pPr marL="342900" lvl="0" indent="-342900">
              <a:lnSpc>
                <a:spcPct val="107000"/>
              </a:lnSpc>
              <a:buFont typeface="Symbol" panose="05050102010706020507" pitchFamily="18" charset="2"/>
              <a:buChar char=""/>
            </a:pPr>
            <a:endParaRPr lang="da-DK" sz="1200" dirty="0">
              <a:effectLst/>
              <a:latin typeface="Mulish" pitchFamily="2"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800" dirty="0">
                <a:effectLst/>
                <a:latin typeface="Mulish" pitchFamily="2" charset="0"/>
                <a:ea typeface="Calibri" panose="020F0502020204030204" pitchFamily="34" charset="0"/>
                <a:cs typeface="Times New Roman" panose="02020603050405020304" pitchFamily="18" charset="0"/>
              </a:rPr>
              <a:t>Kan relevant naturvidenskabelig didaktik understøtte arbejdet med naturdannelse?</a:t>
            </a:r>
          </a:p>
          <a:p>
            <a:pPr marL="342900" lvl="0" indent="-342900">
              <a:lnSpc>
                <a:spcPct val="107000"/>
              </a:lnSpc>
              <a:buFont typeface="Symbol" panose="05050102010706020507" pitchFamily="18" charset="2"/>
              <a:buChar char=""/>
            </a:pPr>
            <a:endParaRPr lang="da-DK" sz="1200" dirty="0">
              <a:latin typeface="Mulish"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800" dirty="0">
                <a:latin typeface="Mulish" pitchFamily="2" charset="0"/>
                <a:cs typeface="Times New Roman" panose="02020603050405020304" pitchFamily="18" charset="0"/>
              </a:rPr>
              <a:t>Er der noget I savner i begrebet og modellen?</a:t>
            </a:r>
          </a:p>
          <a:p>
            <a:pPr marL="342900" lvl="0" indent="-342900">
              <a:lnSpc>
                <a:spcPct val="107000"/>
              </a:lnSpc>
              <a:buFont typeface="Symbol" panose="05050102010706020507" pitchFamily="18" charset="2"/>
              <a:buChar char=""/>
            </a:pPr>
            <a:endParaRPr lang="da-DK" sz="1200" dirty="0">
              <a:latin typeface="Mulish"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800" dirty="0">
                <a:latin typeface="Mulish" pitchFamily="2" charset="0"/>
                <a:cs typeface="Times New Roman" panose="02020603050405020304" pitchFamily="18" charset="0"/>
              </a:rPr>
              <a:t>Hvordan spiller begrebet og modellen sammen med andre modeller, I har stiftet bekendtskab med?</a:t>
            </a:r>
            <a:r>
              <a:rPr lang="da-DK" dirty="0">
                <a:latin typeface="Mulish" pitchFamily="2" charset="0"/>
                <a:cs typeface="Times New Roman" panose="02020603050405020304" pitchFamily="18" charset="0"/>
              </a:rPr>
              <a:t> </a:t>
            </a:r>
          </a:p>
        </p:txBody>
      </p:sp>
    </p:spTree>
    <p:extLst>
      <p:ext uri="{BB962C8B-B14F-4D97-AF65-F5344CB8AC3E}">
        <p14:creationId xmlns:p14="http://schemas.microsoft.com/office/powerpoint/2010/main" val="1944835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3A7615-D38C-43DD-1B96-7EF7BBBBE8A4}"/>
              </a:ext>
            </a:extLst>
          </p:cNvPr>
          <p:cNvSpPr>
            <a:spLocks noGrp="1"/>
          </p:cNvSpPr>
          <p:nvPr>
            <p:ph type="title"/>
          </p:nvPr>
        </p:nvSpPr>
        <p:spPr>
          <a:xfrm>
            <a:off x="827584" y="627534"/>
            <a:ext cx="7772400" cy="720080"/>
          </a:xfrm>
        </p:spPr>
        <p:txBody>
          <a:bodyPr/>
          <a:lstStyle/>
          <a:p>
            <a:r>
              <a:rPr lang="da-DK" sz="3000" dirty="0"/>
              <a:t>Refleksioner om naturdannelse</a:t>
            </a:r>
          </a:p>
        </p:txBody>
      </p:sp>
      <p:sp>
        <p:nvSpPr>
          <p:cNvPr id="3" name="Pladsholder til tekst 2">
            <a:extLst>
              <a:ext uri="{FF2B5EF4-FFF2-40B4-BE49-F238E27FC236}">
                <a16:creationId xmlns:a16="http://schemas.microsoft.com/office/drawing/2014/main" id="{A2E0BBC7-C22A-6190-5120-CCDD76F73561}"/>
              </a:ext>
            </a:extLst>
          </p:cNvPr>
          <p:cNvSpPr>
            <a:spLocks noGrp="1"/>
          </p:cNvSpPr>
          <p:nvPr>
            <p:ph type="body" idx="1"/>
          </p:nvPr>
        </p:nvSpPr>
        <p:spPr>
          <a:xfrm>
            <a:off x="323528" y="2139702"/>
            <a:ext cx="8710736" cy="576064"/>
          </a:xfrm>
        </p:spPr>
        <p:txBody>
          <a:bodyPr/>
          <a:lstStyle/>
          <a:p>
            <a:endParaRPr lang="da-DK" dirty="0">
              <a:latin typeface="Mulish" pitchFamily="2" charset="0"/>
            </a:endParaRPr>
          </a:p>
          <a:p>
            <a:pPr marL="342900" lvl="0" indent="-342900">
              <a:lnSpc>
                <a:spcPct val="107000"/>
              </a:lnSpc>
              <a:buFont typeface="Symbol" panose="05050102010706020507" pitchFamily="18" charset="2"/>
              <a:buChar char=""/>
            </a:pPr>
            <a:r>
              <a:rPr lang="da-DK" dirty="0">
                <a:latin typeface="Mulish" pitchFamily="2" charset="0"/>
                <a:ea typeface="Calibri" panose="020F0502020204030204" pitchFamily="34" charset="0"/>
                <a:cs typeface="Times New Roman" panose="02020603050405020304" pitchFamily="18" charset="0"/>
              </a:rPr>
              <a:t>Er der</a:t>
            </a:r>
            <a:r>
              <a:rPr lang="da-DK" sz="2000" dirty="0">
                <a:effectLst/>
                <a:latin typeface="Mulish" pitchFamily="2" charset="0"/>
                <a:ea typeface="Calibri" panose="020F0502020204030204" pitchFamily="34" charset="0"/>
                <a:cs typeface="Times New Roman" panose="02020603050405020304" pitchFamily="18" charset="0"/>
              </a:rPr>
              <a:t> samspil eller modspil mellem naturdannelse og Fælles mål?</a:t>
            </a:r>
          </a:p>
        </p:txBody>
      </p:sp>
    </p:spTree>
    <p:extLst>
      <p:ext uri="{BB962C8B-B14F-4D97-AF65-F5344CB8AC3E}">
        <p14:creationId xmlns:p14="http://schemas.microsoft.com/office/powerpoint/2010/main" val="19922543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3A7615-D38C-43DD-1B96-7EF7BBBBE8A4}"/>
              </a:ext>
            </a:extLst>
          </p:cNvPr>
          <p:cNvSpPr>
            <a:spLocks noGrp="1"/>
          </p:cNvSpPr>
          <p:nvPr>
            <p:ph type="title"/>
          </p:nvPr>
        </p:nvSpPr>
        <p:spPr>
          <a:xfrm>
            <a:off x="827584" y="627534"/>
            <a:ext cx="7772400" cy="720080"/>
          </a:xfrm>
        </p:spPr>
        <p:txBody>
          <a:bodyPr/>
          <a:lstStyle/>
          <a:p>
            <a:r>
              <a:rPr lang="da-DK" sz="3000" dirty="0"/>
              <a:t>Refleksioner om naturdannelse</a:t>
            </a:r>
          </a:p>
        </p:txBody>
      </p:sp>
      <p:sp>
        <p:nvSpPr>
          <p:cNvPr id="3" name="Pladsholder til tekst 2">
            <a:extLst>
              <a:ext uri="{FF2B5EF4-FFF2-40B4-BE49-F238E27FC236}">
                <a16:creationId xmlns:a16="http://schemas.microsoft.com/office/drawing/2014/main" id="{A2E0BBC7-C22A-6190-5120-CCDD76F73561}"/>
              </a:ext>
            </a:extLst>
          </p:cNvPr>
          <p:cNvSpPr>
            <a:spLocks noGrp="1"/>
          </p:cNvSpPr>
          <p:nvPr>
            <p:ph type="body" idx="1"/>
          </p:nvPr>
        </p:nvSpPr>
        <p:spPr>
          <a:xfrm>
            <a:off x="685800" y="1088650"/>
            <a:ext cx="7772400" cy="3456384"/>
          </a:xfrm>
        </p:spPr>
        <p:txBody>
          <a:bodyPr/>
          <a:lstStyle/>
          <a:p>
            <a:pPr marL="342900" lvl="0" indent="-342900">
              <a:lnSpc>
                <a:spcPct val="107000"/>
              </a:lnSpc>
              <a:buFont typeface="Symbol" panose="05050102010706020507" pitchFamily="18" charset="2"/>
              <a:buChar char=""/>
            </a:pPr>
            <a:r>
              <a:rPr lang="da-DK" sz="1800" dirty="0">
                <a:effectLst/>
                <a:latin typeface="Mulish" pitchFamily="2" charset="0"/>
                <a:ea typeface="Calibri" panose="020F0502020204030204" pitchFamily="34" charset="0"/>
                <a:cs typeface="Times New Roman" panose="02020603050405020304" pitchFamily="18" charset="0"/>
              </a:rPr>
              <a:t>Hvordan er dit eget forhold til naturen og hvordan kan det påvirke de aktiviteter og forløb for eleverne, du vil lave som lærer?                 [Husk at naturdannelse handler om meget mere end viden]</a:t>
            </a:r>
          </a:p>
          <a:p>
            <a:pPr marL="342900" lvl="0" indent="-342900">
              <a:lnSpc>
                <a:spcPct val="107000"/>
              </a:lnSpc>
              <a:buFont typeface="Symbol" panose="05050102010706020507" pitchFamily="18" charset="2"/>
              <a:buChar char=""/>
            </a:pPr>
            <a:endParaRPr lang="da-DK" sz="1800" dirty="0">
              <a:latin typeface="Mulish" pitchFamily="2"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800" dirty="0">
                <a:effectLst/>
                <a:latin typeface="Mulish" pitchFamily="2" charset="0"/>
                <a:ea typeface="Calibri" panose="020F0502020204030204" pitchFamily="34" charset="0"/>
                <a:cs typeface="Times New Roman" panose="02020603050405020304" pitchFamily="18" charset="0"/>
              </a:rPr>
              <a:t>Hvilke samarbejder med andre aktører kunne du forestille dig at bruge som lærer for at styrke elevernes naturdannelse?</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800" dirty="0">
                <a:effectLst/>
                <a:latin typeface="Mulish" pitchFamily="2" charset="0"/>
                <a:ea typeface="Calibri" panose="020F0502020204030204" pitchFamily="34" charset="0"/>
                <a:cs typeface="Times New Roman" panose="02020603050405020304" pitchFamily="18" charset="0"/>
              </a:rPr>
              <a:t>Hvilke læringspunkter om naturdannelse og min egen praksis tager jeg med?</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endParaRPr lang="da-DK" sz="2000" dirty="0">
              <a:effectLst/>
              <a:latin typeface="Mulish"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53524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3A7615-D38C-43DD-1B96-7EF7BBBBE8A4}"/>
              </a:ext>
            </a:extLst>
          </p:cNvPr>
          <p:cNvSpPr>
            <a:spLocks noGrp="1"/>
          </p:cNvSpPr>
          <p:nvPr>
            <p:ph type="title"/>
          </p:nvPr>
        </p:nvSpPr>
        <p:spPr>
          <a:xfrm>
            <a:off x="827584" y="627534"/>
            <a:ext cx="7772400" cy="720080"/>
          </a:xfrm>
        </p:spPr>
        <p:txBody>
          <a:bodyPr/>
          <a:lstStyle/>
          <a:p>
            <a:r>
              <a:rPr lang="da-DK" sz="3000" dirty="0"/>
              <a:t>Refleksioner om naturdannelse</a:t>
            </a:r>
          </a:p>
        </p:txBody>
      </p:sp>
      <p:sp>
        <p:nvSpPr>
          <p:cNvPr id="3" name="Pladsholder til tekst 2">
            <a:extLst>
              <a:ext uri="{FF2B5EF4-FFF2-40B4-BE49-F238E27FC236}">
                <a16:creationId xmlns:a16="http://schemas.microsoft.com/office/drawing/2014/main" id="{A2E0BBC7-C22A-6190-5120-CCDD76F73561}"/>
              </a:ext>
            </a:extLst>
          </p:cNvPr>
          <p:cNvSpPr>
            <a:spLocks noGrp="1"/>
          </p:cNvSpPr>
          <p:nvPr>
            <p:ph type="body" idx="1"/>
          </p:nvPr>
        </p:nvSpPr>
        <p:spPr>
          <a:xfrm>
            <a:off x="895128" y="1347614"/>
            <a:ext cx="7704856" cy="3096345"/>
          </a:xfrm>
        </p:spPr>
        <p:txBody>
          <a:bodyPr/>
          <a:lstStyle/>
          <a:p>
            <a:endParaRPr lang="da-DK" dirty="0">
              <a:latin typeface="Mulish" pitchFamily="2" charset="0"/>
            </a:endParaRPr>
          </a:p>
          <a:p>
            <a:pPr marL="342900" lvl="0" indent="-342900">
              <a:lnSpc>
                <a:spcPct val="107000"/>
              </a:lnSpc>
              <a:spcAft>
                <a:spcPts val="800"/>
              </a:spcAft>
              <a:buFont typeface="Symbol" panose="05050102010706020507" pitchFamily="18" charset="2"/>
              <a:buChar char=""/>
            </a:pPr>
            <a:r>
              <a:rPr lang="da-DK" sz="2000" dirty="0">
                <a:effectLst/>
                <a:latin typeface="Mulish" pitchFamily="2" charset="0"/>
                <a:ea typeface="Calibri" panose="020F0502020204030204" pitchFamily="34" charset="0"/>
                <a:cs typeface="Times New Roman" panose="02020603050405020304" pitchFamily="18" charset="0"/>
              </a:rPr>
              <a:t>Er naturdannelse overhovedet vigtigt? For det enkelte barn, for samfundet?</a:t>
            </a:r>
            <a:endParaRPr lang="da-DK"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da-DK" sz="2000" dirty="0">
              <a:effectLst/>
              <a:latin typeface="Mulish" pitchFamily="2"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2000" dirty="0">
                <a:effectLst/>
                <a:latin typeface="Mulish" pitchFamily="2" charset="0"/>
                <a:ea typeface="Calibri" panose="020F0502020204030204" pitchFamily="34" charset="0"/>
                <a:cs typeface="Times New Roman" panose="02020603050405020304" pitchFamily="18" charset="0"/>
              </a:rPr>
              <a:t>Hvilke samfundsmæssige udfordringer eller tendenser har at gøre med vores forhold til naturen, og hvordan kan børns naturdannelse spille en rolle i det?</a:t>
            </a:r>
          </a:p>
          <a:p>
            <a:pPr marL="342900" lvl="0" indent="-342900">
              <a:lnSpc>
                <a:spcPct val="107000"/>
              </a:lnSpc>
              <a:spcAft>
                <a:spcPts val="800"/>
              </a:spcAft>
              <a:buFont typeface="Symbol" panose="05050102010706020507" pitchFamily="18" charset="2"/>
              <a:buChar char=""/>
            </a:pPr>
            <a:endParaRPr lang="da-DK" dirty="0">
              <a:latin typeface="Mulish" pitchFamily="2"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2000" dirty="0">
                <a:effectLst/>
                <a:latin typeface="Mulish" pitchFamily="2" charset="0"/>
                <a:ea typeface="Calibri" panose="020F0502020204030204" pitchFamily="34" charset="0"/>
                <a:cs typeface="Times New Roman" panose="02020603050405020304" pitchFamily="18" charset="0"/>
              </a:rPr>
              <a:t>Skal </a:t>
            </a:r>
            <a:r>
              <a:rPr lang="da-DK" dirty="0">
                <a:latin typeface="Mulish" pitchFamily="2" charset="0"/>
                <a:ea typeface="Calibri" panose="020F0502020204030204" pitchFamily="34" charset="0"/>
                <a:cs typeface="Times New Roman" panose="02020603050405020304" pitchFamily="18" charset="0"/>
              </a:rPr>
              <a:t>skolen bidrage til børns naturdannelse?</a:t>
            </a:r>
            <a:endParaRPr lang="da-DK" sz="2000" dirty="0">
              <a:effectLst/>
              <a:latin typeface="Mulish"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5221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B37C76-C353-4D48-9BBC-34C3B45EE7CC}"/>
              </a:ext>
            </a:extLst>
          </p:cNvPr>
          <p:cNvSpPr>
            <a:spLocks noGrp="1"/>
          </p:cNvSpPr>
          <p:nvPr>
            <p:ph type="title"/>
          </p:nvPr>
        </p:nvSpPr>
        <p:spPr>
          <a:xfrm>
            <a:off x="755576" y="1563638"/>
            <a:ext cx="7772400" cy="1800200"/>
          </a:xfrm>
        </p:spPr>
        <p:txBody>
          <a:bodyPr/>
          <a:lstStyle/>
          <a:p>
            <a:pPr algn="ctr"/>
            <a:r>
              <a:rPr lang="da-DK" sz="3000" dirty="0"/>
              <a:t>” Hvad forbinder I med ordet ‘natur’?”</a:t>
            </a:r>
            <a:br>
              <a:rPr lang="da-DK" sz="3000" dirty="0"/>
            </a:br>
            <a:br>
              <a:rPr lang="da-DK" sz="3000" dirty="0"/>
            </a:br>
            <a:r>
              <a:rPr lang="da-DK" sz="3000" dirty="0"/>
              <a:t> </a:t>
            </a:r>
            <a:br>
              <a:rPr lang="da-DK" sz="3000" dirty="0"/>
            </a:br>
            <a:r>
              <a:rPr lang="da-DK" sz="3000" dirty="0"/>
              <a:t>”Hvad forbinder I med ordet ‘dannelse’?” </a:t>
            </a:r>
            <a:endParaRPr lang="en-DK" sz="3000" dirty="0"/>
          </a:p>
        </p:txBody>
      </p:sp>
    </p:spTree>
    <p:extLst>
      <p:ext uri="{BB962C8B-B14F-4D97-AF65-F5344CB8AC3E}">
        <p14:creationId xmlns:p14="http://schemas.microsoft.com/office/powerpoint/2010/main" val="1121809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0A68B13F-808C-4102-A98B-A938997AC249}"/>
              </a:ext>
            </a:extLst>
          </p:cNvPr>
          <p:cNvSpPr txBox="1">
            <a:spLocks/>
          </p:cNvSpPr>
          <p:nvPr/>
        </p:nvSpPr>
        <p:spPr>
          <a:xfrm>
            <a:off x="467544" y="483518"/>
            <a:ext cx="4608512" cy="72008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000" b="1" i="0" kern="1200">
                <a:solidFill>
                  <a:schemeClr val="bg1"/>
                </a:solidFill>
                <a:latin typeface="Nunito Black" pitchFamily="2" charset="77"/>
                <a:ea typeface="Nunito Black" pitchFamily="2" charset="77"/>
                <a:cs typeface="Poppins ExtraBold" pitchFamily="2" charset="77"/>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500" b="1" i="0" u="none" strike="noStrike" kern="1200" cap="none" spc="0" normalizeH="0" baseline="0" noProof="0" dirty="0">
                <a:ln>
                  <a:noFill/>
                </a:ln>
                <a:solidFill>
                  <a:srgbClr val="000000"/>
                </a:solidFill>
                <a:effectLst/>
                <a:uLnTx/>
                <a:uFillTx/>
                <a:latin typeface="Nunito Black" pitchFamily="2" charset="77"/>
                <a:cs typeface="Poppins ExtraBold" pitchFamily="2" charset="77"/>
              </a:rPr>
              <a:t>Er </a:t>
            </a:r>
            <a:r>
              <a:rPr kumimoji="0" lang="en-GB" sz="2500" b="1" i="0" u="none" strike="noStrike" kern="1200" cap="none" spc="0" normalizeH="0" baseline="0" noProof="0" dirty="0" err="1">
                <a:ln>
                  <a:noFill/>
                </a:ln>
                <a:solidFill>
                  <a:srgbClr val="000000"/>
                </a:solidFill>
                <a:effectLst/>
                <a:uLnTx/>
                <a:uFillTx/>
                <a:latin typeface="Nunito Black" pitchFamily="2" charset="77"/>
                <a:cs typeface="Poppins ExtraBold" pitchFamily="2" charset="77"/>
              </a:rPr>
              <a:t>naturdannelse</a:t>
            </a:r>
            <a:r>
              <a:rPr kumimoji="0" lang="en-GB" sz="2500" b="1" i="0" u="none" strike="noStrike" kern="1200" cap="none" spc="0" normalizeH="0" baseline="0" noProof="0" dirty="0">
                <a:ln>
                  <a:noFill/>
                </a:ln>
                <a:solidFill>
                  <a:srgbClr val="000000"/>
                </a:solidFill>
                <a:effectLst/>
                <a:uLnTx/>
                <a:uFillTx/>
                <a:latin typeface="Nunito Black" pitchFamily="2" charset="77"/>
                <a:cs typeface="Poppins ExtraBold" pitchFamily="2" charset="77"/>
              </a:rPr>
              <a:t> relevant?</a:t>
            </a:r>
          </a:p>
        </p:txBody>
      </p:sp>
      <p:sp>
        <p:nvSpPr>
          <p:cNvPr id="9" name="Tekstfelt 8">
            <a:extLst>
              <a:ext uri="{FF2B5EF4-FFF2-40B4-BE49-F238E27FC236}">
                <a16:creationId xmlns:a16="http://schemas.microsoft.com/office/drawing/2014/main" id="{5BAEC581-422A-0F3F-2EFF-E0255DAAA9BD}"/>
              </a:ext>
            </a:extLst>
          </p:cNvPr>
          <p:cNvSpPr txBox="1"/>
          <p:nvPr/>
        </p:nvSpPr>
        <p:spPr>
          <a:xfrm>
            <a:off x="467544" y="1419622"/>
            <a:ext cx="6264696" cy="2462854"/>
          </a:xfrm>
          <a:prstGeom prst="rect">
            <a:avLst/>
          </a:prstGeom>
          <a:noFill/>
        </p:spPr>
        <p:txBody>
          <a:bodyPr wrap="square">
            <a:spAutoFit/>
          </a:bodyPr>
          <a:lstStyle/>
          <a:p>
            <a:pPr>
              <a:lnSpc>
                <a:spcPct val="107000"/>
              </a:lnSpc>
              <a:spcAft>
                <a:spcPts val="800"/>
              </a:spcAft>
            </a:pPr>
            <a:r>
              <a:rPr lang="da-DK" sz="1500" dirty="0">
                <a:latin typeface="Mulish" pitchFamily="2" charset="0"/>
                <a:ea typeface="Calibri" panose="020F0502020204030204" pitchFamily="34" charset="0"/>
                <a:cs typeface="Times New Roman" panose="02020603050405020304" pitchFamily="18" charset="0"/>
              </a:rPr>
              <a:t>Samfundet står over for flere kriser: natur, klima, miljø, biodiversitet</a:t>
            </a:r>
          </a:p>
          <a:p>
            <a:pPr>
              <a:lnSpc>
                <a:spcPct val="107000"/>
              </a:lnSpc>
              <a:spcAft>
                <a:spcPts val="800"/>
              </a:spcAft>
            </a:pPr>
            <a:r>
              <a:rPr lang="da-DK" sz="1500" dirty="0">
                <a:latin typeface="Mulish" pitchFamily="2" charset="0"/>
                <a:ea typeface="Calibri" panose="020F0502020204030204" pitchFamily="34" charset="0"/>
                <a:cs typeface="Times New Roman" panose="02020603050405020304" pitchFamily="18" charset="0"/>
              </a:rPr>
              <a:t>Samtidig har mange børn (og voksne) ikke et forhold til naturen. Flere undersøgelser, viser at har vi fjernet os fra naturen.</a:t>
            </a:r>
            <a:endParaRPr lang="da-DK" sz="1500" dirty="0">
              <a:latin typeface="Mulish" pitchFamily="2" charset="0"/>
              <a:cs typeface="Times New Roman" panose="02020603050405020304" pitchFamily="18" charset="0"/>
            </a:endParaRPr>
          </a:p>
          <a:p>
            <a:pPr>
              <a:lnSpc>
                <a:spcPct val="107000"/>
              </a:lnSpc>
              <a:spcAft>
                <a:spcPts val="800"/>
              </a:spcAft>
            </a:pPr>
            <a:r>
              <a:rPr lang="da-DK" sz="1500" dirty="0">
                <a:latin typeface="Mulish" pitchFamily="2" charset="0"/>
                <a:cs typeface="Times New Roman" panose="02020603050405020304" pitchFamily="18" charset="0"/>
              </a:rPr>
              <a:t>”Man passer på det, man kender og holder af.”</a:t>
            </a:r>
          </a:p>
          <a:p>
            <a:pPr>
              <a:lnSpc>
                <a:spcPct val="107000"/>
              </a:lnSpc>
              <a:spcAft>
                <a:spcPts val="800"/>
              </a:spcAft>
            </a:pPr>
            <a:endParaRPr lang="da-DK" sz="1500" dirty="0">
              <a:latin typeface="Mulish" pitchFamily="2" charset="0"/>
              <a:cs typeface="Times New Roman" panose="02020603050405020304" pitchFamily="18" charset="0"/>
            </a:endParaRPr>
          </a:p>
          <a:p>
            <a:pPr>
              <a:lnSpc>
                <a:spcPct val="107000"/>
              </a:lnSpc>
              <a:spcAft>
                <a:spcPts val="800"/>
              </a:spcAft>
            </a:pPr>
            <a:r>
              <a:rPr lang="da-DK" sz="1500" dirty="0">
                <a:latin typeface="Mulish" pitchFamily="2" charset="0"/>
                <a:cs typeface="Times New Roman" panose="02020603050405020304" pitchFamily="18" charset="0"/>
              </a:rPr>
              <a:t>Flere undersøgelser har vist, at mennesker – også børn – har gavn af at bruge og være i naturen. Mental og fysisk sundhed, god ramme for sociale fællesskaber, stærkt læringsrum. </a:t>
            </a:r>
          </a:p>
        </p:txBody>
      </p:sp>
    </p:spTree>
    <p:extLst>
      <p:ext uri="{BB962C8B-B14F-4D97-AF65-F5344CB8AC3E}">
        <p14:creationId xmlns:p14="http://schemas.microsoft.com/office/powerpoint/2010/main" val="10593776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0A68B13F-808C-4102-A98B-A938997AC249}"/>
              </a:ext>
            </a:extLst>
          </p:cNvPr>
          <p:cNvSpPr txBox="1">
            <a:spLocks/>
          </p:cNvSpPr>
          <p:nvPr/>
        </p:nvSpPr>
        <p:spPr>
          <a:xfrm>
            <a:off x="4788024" y="699542"/>
            <a:ext cx="3816424" cy="165618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000" b="1" i="0" kern="1200">
                <a:solidFill>
                  <a:schemeClr val="bg1"/>
                </a:solidFill>
                <a:latin typeface="Nunito Black" pitchFamily="2" charset="77"/>
                <a:ea typeface="Nunito Black" pitchFamily="2" charset="77"/>
                <a:cs typeface="Poppins ExtraBold" pitchFamily="2" charset="77"/>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500" b="1" i="0" u="none" strike="noStrike" kern="1200" cap="none" spc="0" normalizeH="0" baseline="0" noProof="0" dirty="0">
                <a:ln>
                  <a:noFill/>
                </a:ln>
                <a:solidFill>
                  <a:srgbClr val="000000"/>
                </a:solidFill>
                <a:effectLst/>
                <a:uLnTx/>
                <a:uFillTx/>
                <a:latin typeface="Nunito Black" pitchFamily="2" charset="77"/>
                <a:cs typeface="Poppins ExtraBold" pitchFamily="2" charset="77"/>
              </a:rPr>
              <a:t>Mange </a:t>
            </a:r>
            <a:r>
              <a:rPr kumimoji="0" lang="en-GB" sz="2500" b="1" i="0" u="none" strike="noStrike" kern="1200" cap="none" spc="0" normalizeH="0" baseline="0" noProof="0" dirty="0" err="1">
                <a:ln>
                  <a:noFill/>
                </a:ln>
                <a:solidFill>
                  <a:srgbClr val="000000"/>
                </a:solidFill>
                <a:effectLst/>
                <a:uLnTx/>
                <a:uFillTx/>
                <a:latin typeface="Nunito Black" pitchFamily="2" charset="77"/>
                <a:cs typeface="Poppins ExtraBold" pitchFamily="2" charset="77"/>
              </a:rPr>
              <a:t>børn</a:t>
            </a:r>
            <a:r>
              <a:rPr kumimoji="0" lang="en-GB" sz="2500" b="1" i="0" u="none" strike="noStrike" kern="1200" cap="none" spc="0" normalizeH="0" baseline="0" noProof="0" dirty="0">
                <a:ln>
                  <a:noFill/>
                </a:ln>
                <a:solidFill>
                  <a:srgbClr val="000000"/>
                </a:solidFill>
                <a:effectLst/>
                <a:uLnTx/>
                <a:uFillTx/>
                <a:latin typeface="Nunito Black" pitchFamily="2" charset="77"/>
                <a:cs typeface="Poppins ExtraBold" pitchFamily="2" charset="77"/>
              </a:rPr>
              <a:t> mangler </a:t>
            </a:r>
            <a:r>
              <a:rPr kumimoji="0" lang="en-GB" sz="2500" b="1" i="0" u="none" strike="noStrike" kern="1200" cap="none" spc="0" normalizeH="0" baseline="0" noProof="0" dirty="0" err="1">
                <a:ln>
                  <a:noFill/>
                </a:ln>
                <a:solidFill>
                  <a:srgbClr val="000000"/>
                </a:solidFill>
                <a:effectLst/>
                <a:uLnTx/>
                <a:uFillTx/>
                <a:latin typeface="Nunito Black" pitchFamily="2" charset="77"/>
                <a:cs typeface="Poppins ExtraBold" pitchFamily="2" charset="77"/>
              </a:rPr>
              <a:t>basale</a:t>
            </a:r>
            <a:r>
              <a:rPr kumimoji="0" lang="en-GB" sz="2500" b="1" i="0" u="none" strike="noStrike" kern="1200" cap="none" spc="0" normalizeH="0" baseline="0" noProof="0" dirty="0">
                <a:ln>
                  <a:noFill/>
                </a:ln>
                <a:solidFill>
                  <a:srgbClr val="000000"/>
                </a:solidFill>
                <a:effectLst/>
                <a:uLnTx/>
                <a:uFillTx/>
                <a:latin typeface="Nunito Black" pitchFamily="2" charset="77"/>
                <a:cs typeface="Poppins ExtraBold" pitchFamily="2" charset="77"/>
              </a:rPr>
              <a:t> </a:t>
            </a:r>
            <a:r>
              <a:rPr kumimoji="0" lang="en-GB" sz="2500" b="1" i="0" u="none" strike="noStrike" kern="1200" cap="none" spc="0" normalizeH="0" baseline="0" noProof="0" dirty="0" err="1">
                <a:ln>
                  <a:noFill/>
                </a:ln>
                <a:solidFill>
                  <a:srgbClr val="000000"/>
                </a:solidFill>
                <a:effectLst/>
                <a:uLnTx/>
                <a:uFillTx/>
                <a:latin typeface="Nunito Black" pitchFamily="2" charset="77"/>
                <a:cs typeface="Poppins ExtraBold" pitchFamily="2" charset="77"/>
              </a:rPr>
              <a:t>naturoplevelser</a:t>
            </a:r>
            <a:endParaRPr kumimoji="0" lang="en-GB" sz="2500" b="1" i="0" u="none" strike="noStrike" kern="1200" cap="none" spc="0" normalizeH="0" baseline="0" noProof="0" dirty="0">
              <a:ln>
                <a:noFill/>
              </a:ln>
              <a:solidFill>
                <a:srgbClr val="000000"/>
              </a:solidFill>
              <a:effectLst/>
              <a:uLnTx/>
              <a:uFillTx/>
              <a:latin typeface="Nunito Black" pitchFamily="2" charset="77"/>
              <a:cs typeface="Poppins ExtraBold" pitchFamily="2" charset="77"/>
            </a:endParaRPr>
          </a:p>
        </p:txBody>
      </p:sp>
      <p:pic>
        <p:nvPicPr>
          <p:cNvPr id="4" name="Billede 3">
            <a:extLst>
              <a:ext uri="{FF2B5EF4-FFF2-40B4-BE49-F238E27FC236}">
                <a16:creationId xmlns:a16="http://schemas.microsoft.com/office/drawing/2014/main" id="{0EED1547-817A-3DBF-D051-C58790F8671C}"/>
              </a:ext>
            </a:extLst>
          </p:cNvPr>
          <p:cNvPicPr>
            <a:picLocks noChangeAspect="1"/>
          </p:cNvPicPr>
          <p:nvPr/>
        </p:nvPicPr>
        <p:blipFill>
          <a:blip r:embed="rId3"/>
          <a:stretch>
            <a:fillRect/>
          </a:stretch>
        </p:blipFill>
        <p:spPr>
          <a:xfrm>
            <a:off x="4788451" y="2521353"/>
            <a:ext cx="3831169" cy="1850597"/>
          </a:xfrm>
          <a:prstGeom prst="rect">
            <a:avLst/>
          </a:prstGeom>
        </p:spPr>
      </p:pic>
      <p:pic>
        <p:nvPicPr>
          <p:cNvPr id="7" name="Billede 6">
            <a:extLst>
              <a:ext uri="{FF2B5EF4-FFF2-40B4-BE49-F238E27FC236}">
                <a16:creationId xmlns:a16="http://schemas.microsoft.com/office/drawing/2014/main" id="{4C5CD93C-B31B-5809-F99B-895B2977F75B}"/>
              </a:ext>
            </a:extLst>
          </p:cNvPr>
          <p:cNvPicPr>
            <a:picLocks noChangeAspect="1"/>
          </p:cNvPicPr>
          <p:nvPr/>
        </p:nvPicPr>
        <p:blipFill>
          <a:blip r:embed="rId4"/>
          <a:stretch>
            <a:fillRect/>
          </a:stretch>
        </p:blipFill>
        <p:spPr>
          <a:xfrm>
            <a:off x="827584" y="987574"/>
            <a:ext cx="3672408" cy="3463748"/>
          </a:xfrm>
          <a:prstGeom prst="rect">
            <a:avLst/>
          </a:prstGeom>
        </p:spPr>
      </p:pic>
    </p:spTree>
    <p:extLst>
      <p:ext uri="{BB962C8B-B14F-4D97-AF65-F5344CB8AC3E}">
        <p14:creationId xmlns:p14="http://schemas.microsoft.com/office/powerpoint/2010/main" val="1132481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6B95616-DD8C-4255-BEC4-D52B6D9C545C}"/>
              </a:ext>
            </a:extLst>
          </p:cNvPr>
          <p:cNvSpPr>
            <a:spLocks noGrp="1"/>
          </p:cNvSpPr>
          <p:nvPr>
            <p:ph idx="1"/>
          </p:nvPr>
        </p:nvSpPr>
        <p:spPr>
          <a:xfrm>
            <a:off x="395536" y="699541"/>
            <a:ext cx="3024336" cy="3600401"/>
          </a:xfrm>
        </p:spPr>
        <p:txBody>
          <a:bodyPr/>
          <a:lstStyle/>
          <a:p>
            <a:pPr algn="r"/>
            <a:r>
              <a:rPr lang="da-DK" sz="1600" dirty="0"/>
              <a:t>Mangetydigt begreb, fx:</a:t>
            </a:r>
          </a:p>
          <a:p>
            <a:pPr algn="r"/>
            <a:r>
              <a:rPr lang="da-DK" sz="1600" dirty="0"/>
              <a:t>Det ikke-menneskelige</a:t>
            </a:r>
          </a:p>
          <a:p>
            <a:pPr algn="r"/>
            <a:r>
              <a:rPr lang="da-DK" sz="1600" dirty="0"/>
              <a:t>Det vi vil beskytte</a:t>
            </a:r>
          </a:p>
          <a:p>
            <a:pPr algn="r"/>
            <a:r>
              <a:rPr lang="da-DK" sz="2000" dirty="0">
                <a:latin typeface="Mulish Black" pitchFamily="2" charset="0"/>
              </a:rPr>
              <a:t>NATUR</a:t>
            </a:r>
          </a:p>
          <a:p>
            <a:pPr algn="r"/>
            <a:r>
              <a:rPr lang="da-DK" sz="1600" dirty="0"/>
              <a:t>Det derude</a:t>
            </a:r>
          </a:p>
          <a:p>
            <a:pPr algn="r"/>
            <a:r>
              <a:rPr lang="da-DK" sz="1600" dirty="0"/>
              <a:t>Det grønne og blå</a:t>
            </a:r>
          </a:p>
          <a:p>
            <a:pPr algn="r"/>
            <a:r>
              <a:rPr lang="da-DK" sz="1600" dirty="0"/>
              <a:t>Det inkluderer os</a:t>
            </a:r>
          </a:p>
          <a:p>
            <a:pPr algn="r"/>
            <a:r>
              <a:rPr lang="da-DK" sz="1600" dirty="0"/>
              <a:t>Det hele</a:t>
            </a:r>
          </a:p>
        </p:txBody>
      </p:sp>
      <p:sp>
        <p:nvSpPr>
          <p:cNvPr id="5" name="Pladsholder til indhold 2">
            <a:extLst>
              <a:ext uri="{FF2B5EF4-FFF2-40B4-BE49-F238E27FC236}">
                <a16:creationId xmlns:a16="http://schemas.microsoft.com/office/drawing/2014/main" id="{EC071859-E4F3-490C-89D4-05CC0A2A042D}"/>
              </a:ext>
            </a:extLst>
          </p:cNvPr>
          <p:cNvSpPr txBox="1">
            <a:spLocks/>
          </p:cNvSpPr>
          <p:nvPr/>
        </p:nvSpPr>
        <p:spPr>
          <a:xfrm>
            <a:off x="3779912" y="699541"/>
            <a:ext cx="4752528" cy="3600401"/>
          </a:xfrm>
          <a:prstGeom prst="rect">
            <a:avLst/>
          </a:prstGeom>
        </p:spPr>
        <p:txBody>
          <a:bodyPr vert="horz" lIns="91440" tIns="0" rIns="91440" bIns="45720" rtlCol="0">
            <a:noAutofit/>
          </a:bodyPr>
          <a:lstStyle>
            <a:lvl1pPr marL="0" indent="0" algn="l" defTabSz="914400" rtl="0" eaLnBrk="1" latinLnBrk="0" hangingPunct="1">
              <a:lnSpc>
                <a:spcPct val="150000"/>
              </a:lnSpc>
              <a:spcBef>
                <a:spcPts val="0"/>
              </a:spcBef>
              <a:spcAft>
                <a:spcPts val="400"/>
              </a:spcAft>
              <a:buFont typeface="Arial" panose="020B0604020202020204" pitchFamily="34" charset="0"/>
              <a:buNone/>
              <a:defRPr sz="1200" b="0" i="0" kern="1200">
                <a:solidFill>
                  <a:schemeClr val="bg1"/>
                </a:solidFill>
                <a:latin typeface="MULISH REGULAR ROMAN" pitchFamily="2" charset="77"/>
                <a:ea typeface="MULISH REGULAR ROMAN" pitchFamily="2" charset="77"/>
                <a:cs typeface="Poppins Medium" pitchFamily="2" charset="77"/>
              </a:defRPr>
            </a:lvl1pPr>
            <a:lvl2pPr marL="127000" indent="-127000" algn="l" defTabSz="914400" rtl="0" eaLnBrk="1" latinLnBrk="0" hangingPunct="1">
              <a:lnSpc>
                <a:spcPct val="150000"/>
              </a:lnSpc>
              <a:spcBef>
                <a:spcPts val="0"/>
              </a:spcBef>
              <a:spcAft>
                <a:spcPts val="400"/>
              </a:spcAft>
              <a:buFont typeface="System Font Regular"/>
              <a:buChar char="–"/>
              <a:defRPr sz="1200" b="0" i="0" kern="1200">
                <a:solidFill>
                  <a:schemeClr val="bg1"/>
                </a:solidFill>
                <a:latin typeface="MULISH REGULAR ROMAN" pitchFamily="2" charset="77"/>
                <a:ea typeface="MULISH REGULAR ROMAN" pitchFamily="2" charset="77"/>
                <a:cs typeface="Poppins Medium" pitchFamily="2" charset="77"/>
              </a:defRPr>
            </a:lvl2pPr>
            <a:lvl3pPr marL="361950" indent="-228600" algn="l" defTabSz="914400" rtl="0" eaLnBrk="1" latinLnBrk="0" hangingPunct="1">
              <a:lnSpc>
                <a:spcPct val="150000"/>
              </a:lnSpc>
              <a:spcBef>
                <a:spcPts val="0"/>
              </a:spcBef>
              <a:spcAft>
                <a:spcPts val="400"/>
              </a:spcAft>
              <a:buFont typeface="System Font Regular"/>
              <a:buChar char="–"/>
              <a:defRPr sz="1200" b="0" i="0" kern="1200">
                <a:solidFill>
                  <a:schemeClr val="bg1"/>
                </a:solidFill>
                <a:latin typeface="MULISH REGULAR ROMAN" pitchFamily="2" charset="77"/>
                <a:ea typeface="MULISH REGULAR ROMAN" pitchFamily="2" charset="77"/>
                <a:cs typeface="Poppins Medium" pitchFamily="2" charset="77"/>
              </a:defRPr>
            </a:lvl3pPr>
            <a:lvl4pPr marL="625475" indent="-228600" algn="l" defTabSz="914400" rtl="0" eaLnBrk="1" latinLnBrk="0" hangingPunct="1">
              <a:lnSpc>
                <a:spcPct val="150000"/>
              </a:lnSpc>
              <a:spcBef>
                <a:spcPts val="0"/>
              </a:spcBef>
              <a:spcAft>
                <a:spcPts val="400"/>
              </a:spcAft>
              <a:buFont typeface="System Font Regular"/>
              <a:buChar char="–"/>
              <a:defRPr sz="1200" b="0" i="0" kern="1200">
                <a:solidFill>
                  <a:schemeClr val="bg1"/>
                </a:solidFill>
                <a:latin typeface="MULISH REGULAR ROMAN" pitchFamily="2" charset="77"/>
                <a:ea typeface="MULISH REGULAR ROMAN" pitchFamily="2" charset="77"/>
                <a:cs typeface="Poppins Medium" pitchFamily="2" charset="77"/>
              </a:defRPr>
            </a:lvl4pPr>
            <a:lvl5pPr marL="989013" indent="-228600" algn="l" defTabSz="914400" rtl="0" eaLnBrk="1" latinLnBrk="0" hangingPunct="1">
              <a:lnSpc>
                <a:spcPct val="150000"/>
              </a:lnSpc>
              <a:spcBef>
                <a:spcPts val="0"/>
              </a:spcBef>
              <a:spcAft>
                <a:spcPts val="400"/>
              </a:spcAft>
              <a:buFont typeface="System Font Regular"/>
              <a:buChar char="–"/>
              <a:defRPr sz="1200" b="0" i="0" kern="1200">
                <a:solidFill>
                  <a:schemeClr val="bg1"/>
                </a:solidFill>
                <a:latin typeface="MULISH REGULAR ROMAN" pitchFamily="2" charset="77"/>
                <a:ea typeface="MULISH REGULAR ROMAN" pitchFamily="2" charset="77"/>
                <a:cs typeface="Poppins Medium" pitchFamily="2" charset="77"/>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400"/>
              </a:spcAft>
              <a:buClrTx/>
              <a:buSzTx/>
              <a:buFont typeface="Arial" panose="020B0604020202020204" pitchFamily="34" charset="0"/>
              <a:buNone/>
              <a:tabLst/>
              <a:defRPr/>
            </a:pPr>
            <a:r>
              <a:rPr kumimoji="0" lang="da-DK" sz="1600" b="0" i="0" u="none" strike="noStrike" kern="1200" cap="none" spc="0" normalizeH="0" baseline="0" noProof="0" dirty="0">
                <a:ln>
                  <a:noFill/>
                </a:ln>
                <a:solidFill>
                  <a:srgbClr val="FFFFFF"/>
                </a:solidFill>
                <a:effectLst/>
                <a:uLnTx/>
                <a:uFillTx/>
                <a:latin typeface="MULISH REGULAR ROMAN" pitchFamily="2" charset="77"/>
                <a:cs typeface="Poppins Medium" pitchFamily="2" charset="77"/>
              </a:rPr>
              <a:t>Omfatter barnets selvstændige stillingtagen og</a:t>
            </a:r>
          </a:p>
          <a:p>
            <a:pPr marL="0" marR="0" lvl="0" indent="0" algn="l" defTabSz="914400" rtl="0" eaLnBrk="1" fontAlgn="auto" latinLnBrk="0" hangingPunct="1">
              <a:lnSpc>
                <a:spcPct val="150000"/>
              </a:lnSpc>
              <a:spcBef>
                <a:spcPts val="0"/>
              </a:spcBef>
              <a:spcAft>
                <a:spcPts val="400"/>
              </a:spcAft>
              <a:buClrTx/>
              <a:buSzTx/>
              <a:buFont typeface="Arial" panose="020B0604020202020204" pitchFamily="34" charset="0"/>
              <a:buNone/>
              <a:tabLst/>
              <a:defRPr/>
            </a:pPr>
            <a:r>
              <a:rPr kumimoji="0" lang="da-DK" sz="1600" b="0" i="0" u="none" strike="noStrike" kern="1200" cap="none" spc="0" normalizeH="0" baseline="0" noProof="0" dirty="0" err="1">
                <a:ln>
                  <a:noFill/>
                </a:ln>
                <a:solidFill>
                  <a:srgbClr val="FFFFFF"/>
                </a:solidFill>
                <a:effectLst/>
                <a:uLnTx/>
                <a:uFillTx/>
                <a:latin typeface="MULISH REGULAR ROMAN" pitchFamily="2" charset="77"/>
                <a:cs typeface="Poppins Medium" pitchFamily="2" charset="77"/>
              </a:rPr>
              <a:t>forholden</a:t>
            </a:r>
            <a:r>
              <a:rPr kumimoji="0" lang="da-DK" sz="1600" b="0" i="0" u="none" strike="noStrike" kern="1200" cap="none" spc="0" normalizeH="0" baseline="0" noProof="0" dirty="0">
                <a:ln>
                  <a:noFill/>
                </a:ln>
                <a:solidFill>
                  <a:srgbClr val="FFFFFF"/>
                </a:solidFill>
                <a:effectLst/>
                <a:uLnTx/>
                <a:uFillTx/>
                <a:latin typeface="MULISH REGULAR ROMAN" pitchFamily="2" charset="77"/>
                <a:cs typeface="Poppins Medium" pitchFamily="2" charset="77"/>
              </a:rPr>
              <a:t> sig til selv og sine omgivelser/natur</a:t>
            </a:r>
          </a:p>
          <a:p>
            <a:pPr marL="0" marR="0" lvl="0" indent="0" algn="l" defTabSz="914400" rtl="0" eaLnBrk="1" fontAlgn="auto" latinLnBrk="0" hangingPunct="1">
              <a:lnSpc>
                <a:spcPct val="150000"/>
              </a:lnSpc>
              <a:spcBef>
                <a:spcPts val="0"/>
              </a:spcBef>
              <a:spcAft>
                <a:spcPts val="400"/>
              </a:spcAft>
              <a:buClrTx/>
              <a:buSzTx/>
              <a:buFont typeface="Arial" panose="020B0604020202020204" pitchFamily="34" charset="0"/>
              <a:buNone/>
              <a:tabLst/>
              <a:defRPr/>
            </a:pPr>
            <a:r>
              <a:rPr kumimoji="0" lang="da-DK" sz="1600" b="0" i="0" u="none" strike="noStrike" kern="1200" cap="none" spc="0" normalizeH="0" baseline="0" noProof="0" dirty="0">
                <a:ln>
                  <a:noFill/>
                </a:ln>
                <a:solidFill>
                  <a:srgbClr val="FFFFFF"/>
                </a:solidFill>
                <a:effectLst/>
                <a:uLnTx/>
                <a:uFillTx/>
                <a:latin typeface="MULISH REGULAR ROMAN" pitchFamily="2" charset="77"/>
                <a:cs typeface="Poppins Medium" pitchFamily="2" charset="77"/>
              </a:rPr>
              <a:t>Sætter barnet i stand til at handle</a:t>
            </a:r>
          </a:p>
          <a:p>
            <a:pPr marL="0" marR="0" lvl="0" indent="0" algn="l" defTabSz="914400" rtl="0" eaLnBrk="1" fontAlgn="auto" latinLnBrk="0" hangingPunct="1">
              <a:lnSpc>
                <a:spcPct val="150000"/>
              </a:lnSpc>
              <a:spcBef>
                <a:spcPts val="0"/>
              </a:spcBef>
              <a:spcAft>
                <a:spcPts val="400"/>
              </a:spcAft>
              <a:buClrTx/>
              <a:buSzTx/>
              <a:buFont typeface="Arial" panose="020B0604020202020204" pitchFamily="34" charset="0"/>
              <a:buNone/>
              <a:tabLst/>
              <a:defRPr/>
            </a:pPr>
            <a:r>
              <a:rPr kumimoji="0" lang="da-DK" sz="2000" b="0" i="0" u="none" strike="noStrike" kern="1200" cap="none" spc="0" normalizeH="0" baseline="0" noProof="0" dirty="0">
                <a:ln>
                  <a:noFill/>
                </a:ln>
                <a:solidFill>
                  <a:srgbClr val="FFFFFF"/>
                </a:solidFill>
                <a:effectLst/>
                <a:uLnTx/>
                <a:uFillTx/>
                <a:latin typeface="Mulish Black" pitchFamily="2" charset="0"/>
                <a:cs typeface="Poppins Medium" pitchFamily="2" charset="77"/>
              </a:rPr>
              <a:t>DANNELSE</a:t>
            </a:r>
          </a:p>
          <a:p>
            <a:pPr marL="0" marR="0" lvl="0" indent="0" algn="l" defTabSz="914400" rtl="0" eaLnBrk="1" fontAlgn="auto" latinLnBrk="0" hangingPunct="1">
              <a:lnSpc>
                <a:spcPct val="150000"/>
              </a:lnSpc>
              <a:spcBef>
                <a:spcPts val="0"/>
              </a:spcBef>
              <a:spcAft>
                <a:spcPts val="400"/>
              </a:spcAft>
              <a:buClrTx/>
              <a:buSzTx/>
              <a:buFont typeface="Arial" panose="020B0604020202020204" pitchFamily="34" charset="0"/>
              <a:buNone/>
              <a:tabLst/>
              <a:defRPr/>
            </a:pPr>
            <a:r>
              <a:rPr kumimoji="0" lang="da-DK" sz="1600" b="0" i="0" u="none" strike="noStrike" kern="1200" cap="none" spc="0" normalizeH="0" baseline="0" noProof="0" dirty="0">
                <a:ln>
                  <a:noFill/>
                </a:ln>
                <a:solidFill>
                  <a:srgbClr val="FFFFFF"/>
                </a:solidFill>
                <a:effectLst/>
                <a:uLnTx/>
                <a:uFillTx/>
                <a:latin typeface="MULISH REGULAR ROMAN" pitchFamily="2" charset="77"/>
                <a:cs typeface="Poppins Medium" pitchFamily="2" charset="77"/>
              </a:rPr>
              <a:t>En fortløbende og langstrakt proces</a:t>
            </a:r>
          </a:p>
          <a:p>
            <a:pPr marL="0" marR="0" lvl="0" indent="0" algn="l" defTabSz="914400" rtl="0" eaLnBrk="1" fontAlgn="auto" latinLnBrk="0" hangingPunct="1">
              <a:lnSpc>
                <a:spcPct val="150000"/>
              </a:lnSpc>
              <a:spcBef>
                <a:spcPts val="0"/>
              </a:spcBef>
              <a:spcAft>
                <a:spcPts val="400"/>
              </a:spcAft>
              <a:buClrTx/>
              <a:buSzTx/>
              <a:buFont typeface="Arial" panose="020B0604020202020204" pitchFamily="34" charset="0"/>
              <a:buNone/>
              <a:tabLst/>
              <a:defRPr/>
            </a:pPr>
            <a:r>
              <a:rPr kumimoji="0" lang="da-DK" sz="1600" b="0" i="0" u="none" strike="noStrike" kern="1200" cap="none" spc="0" normalizeH="0" baseline="0" noProof="0" dirty="0">
                <a:ln>
                  <a:noFill/>
                </a:ln>
                <a:solidFill>
                  <a:srgbClr val="FFFFFF"/>
                </a:solidFill>
                <a:effectLst/>
                <a:uLnTx/>
                <a:uFillTx/>
                <a:latin typeface="MULISH REGULAR ROMAN" pitchFamily="2" charset="77"/>
                <a:cs typeface="Poppins Medium" pitchFamily="2" charset="77"/>
              </a:rPr>
              <a:t>Påvirkes af faktorer i barnets omgivelser</a:t>
            </a:r>
          </a:p>
          <a:p>
            <a:pPr marL="0" marR="0" lvl="0" indent="0" algn="l" defTabSz="914400" rtl="0" eaLnBrk="1" fontAlgn="auto" latinLnBrk="0" hangingPunct="1">
              <a:lnSpc>
                <a:spcPct val="150000"/>
              </a:lnSpc>
              <a:spcBef>
                <a:spcPts val="0"/>
              </a:spcBef>
              <a:spcAft>
                <a:spcPts val="400"/>
              </a:spcAft>
              <a:buClrTx/>
              <a:buSzTx/>
              <a:buFont typeface="Arial" panose="020B0604020202020204" pitchFamily="34" charset="0"/>
              <a:buNone/>
              <a:tabLst/>
              <a:defRPr/>
            </a:pPr>
            <a:r>
              <a:rPr kumimoji="0" lang="da-DK" sz="1600" b="0" i="0" u="none" strike="noStrike" kern="1200" cap="none" spc="0" normalizeH="0" baseline="0" noProof="0" dirty="0">
                <a:ln>
                  <a:noFill/>
                </a:ln>
                <a:solidFill>
                  <a:srgbClr val="FFFFFF"/>
                </a:solidFill>
                <a:effectLst/>
                <a:uLnTx/>
                <a:uFillTx/>
                <a:latin typeface="MULISH REGULAR ROMAN" pitchFamily="2" charset="77"/>
                <a:cs typeface="Poppins Medium" pitchFamily="2" charset="77"/>
              </a:rPr>
              <a:t>Sker i et spændingsfelt mellem socialisering og </a:t>
            </a:r>
          </a:p>
          <a:p>
            <a:pPr marL="0" marR="0" lvl="0" indent="0" algn="l" defTabSz="914400" rtl="0" eaLnBrk="1" fontAlgn="auto" latinLnBrk="0" hangingPunct="1">
              <a:lnSpc>
                <a:spcPct val="150000"/>
              </a:lnSpc>
              <a:spcBef>
                <a:spcPts val="0"/>
              </a:spcBef>
              <a:spcAft>
                <a:spcPts val="400"/>
              </a:spcAft>
              <a:buClrTx/>
              <a:buSzTx/>
              <a:buFont typeface="Arial" panose="020B0604020202020204" pitchFamily="34" charset="0"/>
              <a:buNone/>
              <a:tabLst/>
              <a:defRPr/>
            </a:pPr>
            <a:r>
              <a:rPr kumimoji="0" lang="da-DK" sz="1600" b="0" i="0" u="none" strike="noStrike" kern="1200" cap="none" spc="0" normalizeH="0" baseline="0" noProof="0" dirty="0">
                <a:ln>
                  <a:noFill/>
                </a:ln>
                <a:solidFill>
                  <a:srgbClr val="FFFFFF"/>
                </a:solidFill>
                <a:effectLst/>
                <a:uLnTx/>
                <a:uFillTx/>
                <a:latin typeface="MULISH REGULAR ROMAN" pitchFamily="2" charset="77"/>
                <a:cs typeface="Poppins Medium" pitchFamily="2" charset="77"/>
              </a:rPr>
              <a:t>barnets egne erkendelser</a:t>
            </a:r>
          </a:p>
        </p:txBody>
      </p:sp>
    </p:spTree>
    <p:extLst>
      <p:ext uri="{BB962C8B-B14F-4D97-AF65-F5344CB8AC3E}">
        <p14:creationId xmlns:p14="http://schemas.microsoft.com/office/powerpoint/2010/main" val="2039496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træ, skov&#10;&#10;Automatisk genereret beskrivelse">
            <a:extLst>
              <a:ext uri="{FF2B5EF4-FFF2-40B4-BE49-F238E27FC236}">
                <a16:creationId xmlns:a16="http://schemas.microsoft.com/office/drawing/2014/main" id="{11C24398-E0F6-FEE7-F289-E77F19495A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99" y="-704364"/>
            <a:ext cx="9144000" cy="6079787"/>
          </a:xfrm>
          <a:prstGeom prst="rect">
            <a:avLst/>
          </a:prstGeom>
        </p:spPr>
      </p:pic>
      <p:sp>
        <p:nvSpPr>
          <p:cNvPr id="7" name="Title 8">
            <a:extLst>
              <a:ext uri="{FF2B5EF4-FFF2-40B4-BE49-F238E27FC236}">
                <a16:creationId xmlns:a16="http://schemas.microsoft.com/office/drawing/2014/main" id="{E8EA8A7A-E06E-1645-A1C5-92D508D56EE9}"/>
              </a:ext>
            </a:extLst>
          </p:cNvPr>
          <p:cNvSpPr txBox="1">
            <a:spLocks/>
          </p:cNvSpPr>
          <p:nvPr/>
        </p:nvSpPr>
        <p:spPr>
          <a:xfrm>
            <a:off x="392151" y="242832"/>
            <a:ext cx="5235064" cy="651302"/>
          </a:xfrm>
          <a:prstGeom prst="rect">
            <a:avLst/>
          </a:prstGeom>
        </p:spPr>
        <p:txBody>
          <a:bodyPr/>
          <a:lstStyle>
            <a:lvl1pPr algn="l" defTabSz="914400" rtl="0" eaLnBrk="1" latinLnBrk="0" hangingPunct="1">
              <a:spcBef>
                <a:spcPct val="0"/>
              </a:spcBef>
              <a:buNone/>
              <a:defRPr sz="3000" b="1" i="0" kern="1200">
                <a:solidFill>
                  <a:schemeClr val="tx1">
                    <a:lumMod val="95000"/>
                    <a:lumOff val="5000"/>
                  </a:schemeClr>
                </a:solidFill>
                <a:latin typeface="Nunito Black" pitchFamily="2" charset="77"/>
                <a:ea typeface="Nunito Black" pitchFamily="2" charset="77"/>
                <a:cs typeface="Poppins ExtraBold" pitchFamily="2" charset="77"/>
              </a:defRPr>
            </a:lvl1pPr>
          </a:lstStyle>
          <a:p>
            <a:r>
              <a:rPr lang="da-DK" dirty="0">
                <a:solidFill>
                  <a:schemeClr val="bg1"/>
                </a:solidFill>
              </a:rPr>
              <a:t>Elementer i naturdannelse – hvad tænker I?</a:t>
            </a:r>
            <a:r>
              <a:rPr lang="da-DK" sz="4000" dirty="0">
                <a:solidFill>
                  <a:schemeClr val="bg1"/>
                </a:solidFill>
              </a:rPr>
              <a:t> </a:t>
            </a:r>
          </a:p>
        </p:txBody>
      </p:sp>
      <p:sp>
        <p:nvSpPr>
          <p:cNvPr id="24" name="Rectangle 23">
            <a:extLst>
              <a:ext uri="{FF2B5EF4-FFF2-40B4-BE49-F238E27FC236}">
                <a16:creationId xmlns:a16="http://schemas.microsoft.com/office/drawing/2014/main" id="{603756C4-62F4-EB4C-9847-5C1931E1D13D}"/>
              </a:ext>
            </a:extLst>
          </p:cNvPr>
          <p:cNvSpPr/>
          <p:nvPr/>
        </p:nvSpPr>
        <p:spPr>
          <a:xfrm>
            <a:off x="0" y="5013100"/>
            <a:ext cx="9144000" cy="13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bg1">
                  <a:lumMod val="95000"/>
                </a:schemeClr>
              </a:solidFill>
            </a:endParaRPr>
          </a:p>
        </p:txBody>
      </p:sp>
      <p:sp>
        <p:nvSpPr>
          <p:cNvPr id="25" name="Round Same-side Corner of Rectangle 24">
            <a:extLst>
              <a:ext uri="{FF2B5EF4-FFF2-40B4-BE49-F238E27FC236}">
                <a16:creationId xmlns:a16="http://schemas.microsoft.com/office/drawing/2014/main" id="{73C5D6A6-81AA-1441-A716-03849CFD18F3}"/>
              </a:ext>
            </a:extLst>
          </p:cNvPr>
          <p:cNvSpPr/>
          <p:nvPr/>
        </p:nvSpPr>
        <p:spPr>
          <a:xfrm>
            <a:off x="179512" y="4580087"/>
            <a:ext cx="1224136" cy="43301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26" name="Picture 25">
            <a:extLst>
              <a:ext uri="{FF2B5EF4-FFF2-40B4-BE49-F238E27FC236}">
                <a16:creationId xmlns:a16="http://schemas.microsoft.com/office/drawing/2014/main" id="{B37C1D10-07B9-CF40-81EF-81CB69584853}"/>
              </a:ext>
            </a:extLst>
          </p:cNvPr>
          <p:cNvPicPr>
            <a:picLocks noChangeAspect="1"/>
          </p:cNvPicPr>
          <p:nvPr/>
        </p:nvPicPr>
        <p:blipFill>
          <a:blip r:embed="rId4"/>
          <a:stretch>
            <a:fillRect/>
          </a:stretch>
        </p:blipFill>
        <p:spPr>
          <a:xfrm>
            <a:off x="392151" y="4659982"/>
            <a:ext cx="798857" cy="353118"/>
          </a:xfrm>
          <a:prstGeom prst="rect">
            <a:avLst/>
          </a:prstGeom>
        </p:spPr>
      </p:pic>
      <p:sp>
        <p:nvSpPr>
          <p:cNvPr id="4" name="Tankeboble: sky 3">
            <a:extLst>
              <a:ext uri="{FF2B5EF4-FFF2-40B4-BE49-F238E27FC236}">
                <a16:creationId xmlns:a16="http://schemas.microsoft.com/office/drawing/2014/main" id="{5A56B016-B983-11D1-978C-8318C8FF93DD}"/>
              </a:ext>
            </a:extLst>
          </p:cNvPr>
          <p:cNvSpPr/>
          <p:nvPr/>
        </p:nvSpPr>
        <p:spPr>
          <a:xfrm>
            <a:off x="2589894" y="1300370"/>
            <a:ext cx="2702186" cy="864096"/>
          </a:xfrm>
          <a:prstGeom prst="cloudCallou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solidFill>
                  <a:schemeClr val="tx1"/>
                </a:solidFill>
                <a:latin typeface="Mulish" pitchFamily="2" charset="0"/>
              </a:rPr>
              <a:t>Det erfaringsbaserede</a:t>
            </a:r>
          </a:p>
        </p:txBody>
      </p:sp>
      <p:sp>
        <p:nvSpPr>
          <p:cNvPr id="6" name="Tankeboble: sky 5">
            <a:extLst>
              <a:ext uri="{FF2B5EF4-FFF2-40B4-BE49-F238E27FC236}">
                <a16:creationId xmlns:a16="http://schemas.microsoft.com/office/drawing/2014/main" id="{063D6652-8787-1CC6-7DB3-91F2990CCD42}"/>
              </a:ext>
            </a:extLst>
          </p:cNvPr>
          <p:cNvSpPr/>
          <p:nvPr/>
        </p:nvSpPr>
        <p:spPr>
          <a:xfrm>
            <a:off x="4505576" y="2179672"/>
            <a:ext cx="1636385" cy="864096"/>
          </a:xfrm>
          <a:prstGeom prst="cloudCallou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solidFill>
                  <a:schemeClr val="tx1"/>
                </a:solidFill>
                <a:latin typeface="Mulish" pitchFamily="2" charset="0"/>
              </a:rPr>
              <a:t>Det kognitive</a:t>
            </a:r>
          </a:p>
        </p:txBody>
      </p:sp>
      <p:sp>
        <p:nvSpPr>
          <p:cNvPr id="9" name="Tankeboble: sky 8">
            <a:extLst>
              <a:ext uri="{FF2B5EF4-FFF2-40B4-BE49-F238E27FC236}">
                <a16:creationId xmlns:a16="http://schemas.microsoft.com/office/drawing/2014/main" id="{AC8DC7F6-D63A-CD1F-A344-69AC524C6D90}"/>
              </a:ext>
            </a:extLst>
          </p:cNvPr>
          <p:cNvSpPr/>
          <p:nvPr/>
        </p:nvSpPr>
        <p:spPr>
          <a:xfrm>
            <a:off x="5890612" y="1209821"/>
            <a:ext cx="2376264" cy="864097"/>
          </a:xfrm>
          <a:prstGeom prst="cloudCallou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solidFill>
                  <a:schemeClr val="tx1"/>
                </a:solidFill>
                <a:latin typeface="Mulish" pitchFamily="2" charset="0"/>
              </a:rPr>
              <a:t>Det følelsesmæssige</a:t>
            </a:r>
          </a:p>
        </p:txBody>
      </p:sp>
      <p:sp>
        <p:nvSpPr>
          <p:cNvPr id="11" name="Tankeboble: sky 10">
            <a:extLst>
              <a:ext uri="{FF2B5EF4-FFF2-40B4-BE49-F238E27FC236}">
                <a16:creationId xmlns:a16="http://schemas.microsoft.com/office/drawing/2014/main" id="{3F803629-D9A6-77E0-EF37-C2FCD4539C57}"/>
              </a:ext>
            </a:extLst>
          </p:cNvPr>
          <p:cNvSpPr/>
          <p:nvPr/>
        </p:nvSpPr>
        <p:spPr>
          <a:xfrm>
            <a:off x="7063744" y="2089521"/>
            <a:ext cx="1778496" cy="864096"/>
          </a:xfrm>
          <a:prstGeom prst="cloudCallou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solidFill>
                  <a:schemeClr val="tx1"/>
                </a:solidFill>
                <a:latin typeface="Mulish" pitchFamily="2" charset="0"/>
              </a:rPr>
              <a:t>Det filosofiske</a:t>
            </a:r>
          </a:p>
        </p:txBody>
      </p:sp>
      <p:sp>
        <p:nvSpPr>
          <p:cNvPr id="13" name="Tankeboble: sky 12">
            <a:extLst>
              <a:ext uri="{FF2B5EF4-FFF2-40B4-BE49-F238E27FC236}">
                <a16:creationId xmlns:a16="http://schemas.microsoft.com/office/drawing/2014/main" id="{6698515E-D649-8E39-265F-9716D3AD1DE5}"/>
              </a:ext>
            </a:extLst>
          </p:cNvPr>
          <p:cNvSpPr/>
          <p:nvPr/>
        </p:nvSpPr>
        <p:spPr>
          <a:xfrm>
            <a:off x="301760" y="1796430"/>
            <a:ext cx="1636385" cy="864096"/>
          </a:xfrm>
          <a:prstGeom prst="cloudCallou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solidFill>
                  <a:schemeClr val="tx1"/>
                </a:solidFill>
                <a:latin typeface="Mulish" pitchFamily="2" charset="0"/>
              </a:rPr>
              <a:t>Det materielle</a:t>
            </a:r>
          </a:p>
        </p:txBody>
      </p:sp>
    </p:spTree>
    <p:extLst>
      <p:ext uri="{BB962C8B-B14F-4D97-AF65-F5344CB8AC3E}">
        <p14:creationId xmlns:p14="http://schemas.microsoft.com/office/powerpoint/2010/main" val="4132640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træ, udendørs, dreng, person&#10;&#10;Automatisk genereret beskrivelse">
            <a:extLst>
              <a:ext uri="{FF2B5EF4-FFF2-40B4-BE49-F238E27FC236}">
                <a16:creationId xmlns:a16="http://schemas.microsoft.com/office/drawing/2014/main" id="{889EB7E8-7061-05B2-1148-C20F04264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9685"/>
            <a:ext cx="9144000" cy="6079787"/>
          </a:xfrm>
          <a:prstGeom prst="rect">
            <a:avLst/>
          </a:prstGeom>
        </p:spPr>
      </p:pic>
      <p:sp>
        <p:nvSpPr>
          <p:cNvPr id="24" name="Rectangle 23">
            <a:extLst>
              <a:ext uri="{FF2B5EF4-FFF2-40B4-BE49-F238E27FC236}">
                <a16:creationId xmlns:a16="http://schemas.microsoft.com/office/drawing/2014/main" id="{603756C4-62F4-EB4C-9847-5C1931E1D13D}"/>
              </a:ext>
            </a:extLst>
          </p:cNvPr>
          <p:cNvSpPr/>
          <p:nvPr/>
        </p:nvSpPr>
        <p:spPr>
          <a:xfrm>
            <a:off x="0" y="5013100"/>
            <a:ext cx="9144000" cy="13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bg1">
                  <a:lumMod val="95000"/>
                </a:schemeClr>
              </a:solidFill>
            </a:endParaRPr>
          </a:p>
        </p:txBody>
      </p:sp>
      <p:sp>
        <p:nvSpPr>
          <p:cNvPr id="25" name="Round Same-side Corner of Rectangle 24">
            <a:extLst>
              <a:ext uri="{FF2B5EF4-FFF2-40B4-BE49-F238E27FC236}">
                <a16:creationId xmlns:a16="http://schemas.microsoft.com/office/drawing/2014/main" id="{73C5D6A6-81AA-1441-A716-03849CFD18F3}"/>
              </a:ext>
            </a:extLst>
          </p:cNvPr>
          <p:cNvSpPr/>
          <p:nvPr/>
        </p:nvSpPr>
        <p:spPr>
          <a:xfrm>
            <a:off x="179512" y="4580087"/>
            <a:ext cx="1224136" cy="43301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26" name="Picture 25">
            <a:extLst>
              <a:ext uri="{FF2B5EF4-FFF2-40B4-BE49-F238E27FC236}">
                <a16:creationId xmlns:a16="http://schemas.microsoft.com/office/drawing/2014/main" id="{B37C1D10-07B9-CF40-81EF-81CB69584853}"/>
              </a:ext>
            </a:extLst>
          </p:cNvPr>
          <p:cNvPicPr>
            <a:picLocks noChangeAspect="1"/>
          </p:cNvPicPr>
          <p:nvPr/>
        </p:nvPicPr>
        <p:blipFill>
          <a:blip r:embed="rId4"/>
          <a:stretch>
            <a:fillRect/>
          </a:stretch>
        </p:blipFill>
        <p:spPr>
          <a:xfrm>
            <a:off x="392151" y="4659982"/>
            <a:ext cx="798857" cy="353118"/>
          </a:xfrm>
          <a:prstGeom prst="rect">
            <a:avLst/>
          </a:prstGeom>
        </p:spPr>
      </p:pic>
      <p:sp>
        <p:nvSpPr>
          <p:cNvPr id="8" name="Title 8">
            <a:extLst>
              <a:ext uri="{FF2B5EF4-FFF2-40B4-BE49-F238E27FC236}">
                <a16:creationId xmlns:a16="http://schemas.microsoft.com/office/drawing/2014/main" id="{138DD57C-FFCE-6445-96A0-E29823412314}"/>
              </a:ext>
            </a:extLst>
          </p:cNvPr>
          <p:cNvSpPr txBox="1">
            <a:spLocks/>
          </p:cNvSpPr>
          <p:nvPr/>
        </p:nvSpPr>
        <p:spPr>
          <a:xfrm>
            <a:off x="539552" y="483518"/>
            <a:ext cx="8208912" cy="721409"/>
          </a:xfrm>
          <a:prstGeom prst="rect">
            <a:avLst/>
          </a:prstGeom>
        </p:spPr>
        <p:txBody>
          <a:bodyPr/>
          <a:lstStyle>
            <a:lvl1pPr algn="l" defTabSz="914400" rtl="0" eaLnBrk="1" latinLnBrk="0" hangingPunct="1">
              <a:spcBef>
                <a:spcPct val="0"/>
              </a:spcBef>
              <a:buNone/>
              <a:defRPr sz="3000" b="1" i="0" kern="1200">
                <a:solidFill>
                  <a:schemeClr val="tx1">
                    <a:lumMod val="95000"/>
                    <a:lumOff val="5000"/>
                  </a:schemeClr>
                </a:solidFill>
                <a:latin typeface="Nunito Black" pitchFamily="2" charset="77"/>
                <a:ea typeface="Nunito Black" pitchFamily="2" charset="77"/>
                <a:cs typeface="Poppins ExtraBold" pitchFamily="2" charset="77"/>
              </a:defRPr>
            </a:lvl1pPr>
          </a:lstStyle>
          <a:p>
            <a:r>
              <a:rPr lang="da-DK" sz="4000" dirty="0">
                <a:solidFill>
                  <a:schemeClr val="bg1"/>
                </a:solidFill>
              </a:rPr>
              <a:t>Naturdannelse i teori og praksis </a:t>
            </a:r>
            <a:endParaRPr lang="da-DK" sz="4000" dirty="0"/>
          </a:p>
        </p:txBody>
      </p:sp>
      <p:sp>
        <p:nvSpPr>
          <p:cNvPr id="4" name="Tekstfelt 3">
            <a:extLst>
              <a:ext uri="{FF2B5EF4-FFF2-40B4-BE49-F238E27FC236}">
                <a16:creationId xmlns:a16="http://schemas.microsoft.com/office/drawing/2014/main" id="{BC7198D7-7BAB-AA4A-409D-0DB1296EEFBA}"/>
              </a:ext>
            </a:extLst>
          </p:cNvPr>
          <p:cNvSpPr txBox="1"/>
          <p:nvPr/>
        </p:nvSpPr>
        <p:spPr>
          <a:xfrm>
            <a:off x="3968606" y="4266011"/>
            <a:ext cx="4968552" cy="523220"/>
          </a:xfrm>
          <a:prstGeom prst="rect">
            <a:avLst/>
          </a:prstGeom>
          <a:noFill/>
          <a:ln w="12700">
            <a:solidFill>
              <a:schemeClr val="bg2"/>
            </a:solidFill>
          </a:ln>
        </p:spPr>
        <p:txBody>
          <a:bodyPr wrap="square" rtlCol="0">
            <a:spAutoFit/>
          </a:bodyPr>
          <a:lstStyle/>
          <a:p>
            <a:r>
              <a:rPr lang="da-DK" sz="1400" dirty="0">
                <a:solidFill>
                  <a:schemeClr val="bg1"/>
                </a:solidFill>
                <a:latin typeface="Mulish" pitchFamily="2" charset="0"/>
              </a:rPr>
              <a:t>Projekt ”Børns Naturdannelse” er gennemført af Friluftsrådet og  støttet af AAGE V. JENSEN NATURFOND</a:t>
            </a:r>
          </a:p>
        </p:txBody>
      </p:sp>
    </p:spTree>
    <p:extLst>
      <p:ext uri="{BB962C8B-B14F-4D97-AF65-F5344CB8AC3E}">
        <p14:creationId xmlns:p14="http://schemas.microsoft.com/office/powerpoint/2010/main" val="1812197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B37C76-C353-4D48-9BBC-34C3B45EE7CC}"/>
              </a:ext>
            </a:extLst>
          </p:cNvPr>
          <p:cNvSpPr>
            <a:spLocks noGrp="1"/>
          </p:cNvSpPr>
          <p:nvPr>
            <p:ph type="title"/>
          </p:nvPr>
        </p:nvSpPr>
        <p:spPr>
          <a:xfrm>
            <a:off x="1115616" y="1275606"/>
            <a:ext cx="6912768" cy="2736304"/>
          </a:xfrm>
        </p:spPr>
        <p:txBody>
          <a:bodyPr/>
          <a:lstStyle/>
          <a:p>
            <a:pPr>
              <a:lnSpc>
                <a:spcPct val="107000"/>
              </a:lnSpc>
              <a:spcAft>
                <a:spcPts val="800"/>
              </a:spcAft>
            </a:pPr>
            <a:r>
              <a:rPr lang="da-DK" sz="2400" dirty="0">
                <a:latin typeface="Nunito Black" pitchFamily="2" charset="0"/>
              </a:rPr>
              <a:t>”Naturdannelse er en proces, hvor barnets forhold til naturen styrkes. I processen indgår forskellige typer af relationer til natur, og de kan kategoriseres i fem forbundne elementer i naturdannelse. […] Relationerne er dynamiske og af mere eller mindre indre eller ydre karakter</a:t>
            </a:r>
            <a:r>
              <a:rPr lang="da-DK" sz="2400" dirty="0">
                <a:effectLst/>
                <a:latin typeface="Nunito Black" pitchFamily="2" charset="0"/>
                <a:ea typeface="Calibri" panose="020F0502020204030204" pitchFamily="34" charset="0"/>
                <a:cs typeface="Calibri" panose="020F0502020204030204" pitchFamily="34" charset="0"/>
              </a:rPr>
              <a:t>”</a:t>
            </a:r>
            <a:br>
              <a:rPr lang="da-DK" sz="2800" dirty="0">
                <a:effectLst/>
                <a:latin typeface="Nunito Black" pitchFamily="2" charset="0"/>
                <a:ea typeface="Calibri" panose="020F0502020204030204" pitchFamily="34" charset="0"/>
                <a:cs typeface="Calibri" panose="020F0502020204030204" pitchFamily="34" charset="0"/>
              </a:rPr>
            </a:br>
            <a:br>
              <a:rPr lang="da-DK" sz="1800" dirty="0">
                <a:effectLst/>
                <a:latin typeface="Calibri" panose="020F0502020204030204" pitchFamily="34" charset="0"/>
                <a:ea typeface="Calibri" panose="020F0502020204030204" pitchFamily="34" charset="0"/>
                <a:cs typeface="Times New Roman" panose="02020603050405020304" pitchFamily="18" charset="0"/>
              </a:rPr>
            </a:br>
            <a:br>
              <a:rPr lang="da-DK" sz="1800" dirty="0">
                <a:effectLst/>
                <a:latin typeface="Calibri" panose="020F0502020204030204" pitchFamily="34" charset="0"/>
                <a:ea typeface="Calibri" panose="020F0502020204030204" pitchFamily="34" charset="0"/>
                <a:cs typeface="Times New Roman" panose="02020603050405020304" pitchFamily="18" charset="0"/>
              </a:rPr>
            </a:br>
            <a:endParaRPr lang="en-DK" dirty="0"/>
          </a:p>
        </p:txBody>
      </p:sp>
      <p:sp>
        <p:nvSpPr>
          <p:cNvPr id="6" name="Text Placeholder 2">
            <a:extLst>
              <a:ext uri="{FF2B5EF4-FFF2-40B4-BE49-F238E27FC236}">
                <a16:creationId xmlns:a16="http://schemas.microsoft.com/office/drawing/2014/main" id="{7B3F544E-328C-47F0-8FF9-255496979598}"/>
              </a:ext>
            </a:extLst>
          </p:cNvPr>
          <p:cNvSpPr>
            <a:spLocks noGrp="1"/>
          </p:cNvSpPr>
          <p:nvPr>
            <p:ph type="body" idx="1"/>
          </p:nvPr>
        </p:nvSpPr>
        <p:spPr>
          <a:xfrm>
            <a:off x="722313" y="627534"/>
            <a:ext cx="7772400" cy="374079"/>
          </a:xfrm>
        </p:spPr>
        <p:txBody>
          <a:bodyPr/>
          <a:lstStyle/>
          <a:p>
            <a:r>
              <a:rPr lang="da-DK" sz="1200" dirty="0">
                <a:latin typeface="Mulish" pitchFamily="2" charset="0"/>
              </a:rPr>
              <a:t>Børns Naturdannelse kort og godt</a:t>
            </a:r>
            <a:endParaRPr lang="en-DK" sz="1200" dirty="0">
              <a:latin typeface="Mulish" pitchFamily="2" charset="0"/>
            </a:endParaRPr>
          </a:p>
        </p:txBody>
      </p:sp>
      <p:sp>
        <p:nvSpPr>
          <p:cNvPr id="3" name="Tekstfelt 2">
            <a:extLst>
              <a:ext uri="{FF2B5EF4-FFF2-40B4-BE49-F238E27FC236}">
                <a16:creationId xmlns:a16="http://schemas.microsoft.com/office/drawing/2014/main" id="{0721682B-6A73-A0E2-607D-4A550A0CF5B8}"/>
              </a:ext>
            </a:extLst>
          </p:cNvPr>
          <p:cNvSpPr txBox="1"/>
          <p:nvPr/>
        </p:nvSpPr>
        <p:spPr>
          <a:xfrm>
            <a:off x="3995936" y="4515966"/>
            <a:ext cx="4824536" cy="400110"/>
          </a:xfrm>
          <a:prstGeom prst="rect">
            <a:avLst/>
          </a:prstGeom>
          <a:noFill/>
          <a:ln w="12700">
            <a:solidFill>
              <a:schemeClr val="bg2"/>
            </a:solidFill>
          </a:ln>
        </p:spPr>
        <p:txBody>
          <a:bodyPr wrap="square" rtlCol="0">
            <a:spAutoFit/>
          </a:bodyPr>
          <a:lstStyle/>
          <a:p>
            <a:r>
              <a:rPr lang="da-DK" sz="1000" i="1" dirty="0">
                <a:latin typeface="Mulish" pitchFamily="2" charset="0"/>
              </a:rPr>
              <a:t>Som teoretisk begreb er naturdannelse beskrevet af Center for Børn og Natur for Friluftsrådet, se ”Børns Naturdannelse – Naturen i barnet, barnet i naturen”.</a:t>
            </a:r>
          </a:p>
        </p:txBody>
      </p:sp>
    </p:spTree>
    <p:extLst>
      <p:ext uri="{BB962C8B-B14F-4D97-AF65-F5344CB8AC3E}">
        <p14:creationId xmlns:p14="http://schemas.microsoft.com/office/powerpoint/2010/main" val="3896086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5FB70C64-49E1-498E-BD37-C55EAC4E7EE2}"/>
              </a:ext>
            </a:extLst>
          </p:cNvPr>
          <p:cNvSpPr txBox="1"/>
          <p:nvPr/>
        </p:nvSpPr>
        <p:spPr>
          <a:xfrm>
            <a:off x="395536" y="411510"/>
            <a:ext cx="8208912" cy="369332"/>
          </a:xfrm>
          <a:prstGeom prst="rect">
            <a:avLst/>
          </a:prstGeom>
          <a:noFill/>
        </p:spPr>
        <p:txBody>
          <a:bodyPr wrap="square">
            <a:spAutoFit/>
          </a:bodyPr>
          <a:lstStyle/>
          <a:p>
            <a:endParaRPr lang="da-DK" dirty="0">
              <a:latin typeface="MULISH REGULAR ROMAN" panose="020B0604020202020204" charset="0"/>
            </a:endParaRPr>
          </a:p>
        </p:txBody>
      </p:sp>
      <p:pic>
        <p:nvPicPr>
          <p:cNvPr id="7" name="Billede 6">
            <a:extLst>
              <a:ext uri="{FF2B5EF4-FFF2-40B4-BE49-F238E27FC236}">
                <a16:creationId xmlns:a16="http://schemas.microsoft.com/office/drawing/2014/main" id="{A257957C-154E-4380-9BCE-B2878CCBCF68}"/>
              </a:ext>
            </a:extLst>
          </p:cNvPr>
          <p:cNvPicPr>
            <a:picLocks noChangeAspect="1"/>
          </p:cNvPicPr>
          <p:nvPr/>
        </p:nvPicPr>
        <p:blipFill>
          <a:blip r:embed="rId3"/>
          <a:stretch>
            <a:fillRect/>
          </a:stretch>
        </p:blipFill>
        <p:spPr>
          <a:xfrm>
            <a:off x="1835697" y="728438"/>
            <a:ext cx="5472607" cy="4291584"/>
          </a:xfrm>
          <a:prstGeom prst="rect">
            <a:avLst/>
          </a:prstGeom>
        </p:spPr>
      </p:pic>
      <p:sp>
        <p:nvSpPr>
          <p:cNvPr id="8" name="Text Placeholder 2">
            <a:extLst>
              <a:ext uri="{FF2B5EF4-FFF2-40B4-BE49-F238E27FC236}">
                <a16:creationId xmlns:a16="http://schemas.microsoft.com/office/drawing/2014/main" id="{D6B18ACD-9D52-4951-B2A0-5BC4789DD79F}"/>
              </a:ext>
            </a:extLst>
          </p:cNvPr>
          <p:cNvSpPr>
            <a:spLocks noGrp="1"/>
          </p:cNvSpPr>
          <p:nvPr>
            <p:ph type="body" idx="1"/>
          </p:nvPr>
        </p:nvSpPr>
        <p:spPr>
          <a:xfrm>
            <a:off x="395536" y="317621"/>
            <a:ext cx="7772400" cy="374079"/>
          </a:xfrm>
        </p:spPr>
        <p:txBody>
          <a:bodyPr/>
          <a:lstStyle/>
          <a:p>
            <a:r>
              <a:rPr lang="da-DK" sz="1200" dirty="0"/>
              <a:t>Børns Naturdannelse kort og godt</a:t>
            </a:r>
            <a:endParaRPr lang="en-DK" sz="1200" dirty="0"/>
          </a:p>
        </p:txBody>
      </p:sp>
    </p:spTree>
    <p:extLst>
      <p:ext uri="{BB962C8B-B14F-4D97-AF65-F5344CB8AC3E}">
        <p14:creationId xmlns:p14="http://schemas.microsoft.com/office/powerpoint/2010/main" val="3059768938"/>
      </p:ext>
    </p:extLst>
  </p:cSld>
  <p:clrMapOvr>
    <a:masterClrMapping/>
  </p:clrMapOvr>
</p:sld>
</file>

<file path=ppt/theme/theme1.xml><?xml version="1.0" encoding="utf-8"?>
<a:theme xmlns:a="http://schemas.openxmlformats.org/drawingml/2006/main" name="_Hvid">
  <a:themeElements>
    <a:clrScheme name="Friluftsrådet2021">
      <a:dk1>
        <a:srgbClr val="000000"/>
      </a:dk1>
      <a:lt1>
        <a:srgbClr val="FFFFFF"/>
      </a:lt1>
      <a:dk2>
        <a:srgbClr val="1A453D"/>
      </a:dk2>
      <a:lt2>
        <a:srgbClr val="FEFFFF"/>
      </a:lt2>
      <a:accent1>
        <a:srgbClr val="2F333D"/>
      </a:accent1>
      <a:accent2>
        <a:srgbClr val="40342D"/>
      </a:accent2>
      <a:accent3>
        <a:srgbClr val="2A3654"/>
      </a:accent3>
      <a:accent4>
        <a:srgbClr val="1A453D"/>
      </a:accent4>
      <a:accent5>
        <a:srgbClr val="56261F"/>
      </a:accent5>
      <a:accent6>
        <a:srgbClr val="D58F1F"/>
      </a:accent6>
      <a:hlink>
        <a:srgbClr val="0000FF"/>
      </a:hlink>
      <a:folHlink>
        <a:srgbClr val="800080"/>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15666 Powerpoint" id="{ECBF2BAE-5C3A-9946-942C-5C1FEAE7E7FB}" vid="{05FADE5B-A63D-0E43-8879-49D535DC5F48}"/>
    </a:ext>
  </a:extLst>
</a:theme>
</file>

<file path=ppt/theme/theme2.xml><?xml version="1.0" encoding="utf-8"?>
<a:theme xmlns:a="http://schemas.openxmlformats.org/drawingml/2006/main" name="_Grøn">
  <a:themeElements>
    <a:clrScheme name="CloudFactory2021">
      <a:dk1>
        <a:srgbClr val="000000"/>
      </a:dk1>
      <a:lt1>
        <a:srgbClr val="FFFFFF"/>
      </a:lt1>
      <a:dk2>
        <a:srgbClr val="1F497D"/>
      </a:dk2>
      <a:lt2>
        <a:srgbClr val="EEECE1"/>
      </a:lt2>
      <a:accent1>
        <a:srgbClr val="020020"/>
      </a:accent1>
      <a:accent2>
        <a:srgbClr val="161A5F"/>
      </a:accent2>
      <a:accent3>
        <a:srgbClr val="7973BD"/>
      </a:accent3>
      <a:accent4>
        <a:srgbClr val="7FE9FF"/>
      </a:accent4>
      <a:accent5>
        <a:srgbClr val="4BACC6"/>
      </a:accent5>
      <a:accent6>
        <a:srgbClr val="F79646"/>
      </a:accent6>
      <a:hlink>
        <a:srgbClr val="0000FF"/>
      </a:hlink>
      <a:folHlink>
        <a:srgbClr val="800080"/>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15666 Powerpoint" id="{ECBF2BAE-5C3A-9946-942C-5C1FEAE7E7FB}" vid="{E8388735-747C-E647-900F-C3C4A522B6F0}"/>
    </a:ext>
  </a:ext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15666 Powerpoint_V1</Template>
  <TotalTime>2145</TotalTime>
  <Words>4659</Words>
  <Application>Microsoft Office PowerPoint</Application>
  <PresentationFormat>Skærmshow (16:9)</PresentationFormat>
  <Paragraphs>404</Paragraphs>
  <Slides>41</Slides>
  <Notes>41</Notes>
  <HiddenSlides>0</HiddenSlides>
  <MMClips>0</MMClips>
  <ScaleCrop>false</ScaleCrop>
  <HeadingPairs>
    <vt:vector size="6" baseType="variant">
      <vt:variant>
        <vt:lpstr>Benyttede skrifttyper</vt:lpstr>
      </vt:variant>
      <vt:variant>
        <vt:i4>12</vt:i4>
      </vt:variant>
      <vt:variant>
        <vt:lpstr>Tema</vt:lpstr>
      </vt:variant>
      <vt:variant>
        <vt:i4>2</vt:i4>
      </vt:variant>
      <vt:variant>
        <vt:lpstr>Slidetitler</vt:lpstr>
      </vt:variant>
      <vt:variant>
        <vt:i4>41</vt:i4>
      </vt:variant>
    </vt:vector>
  </HeadingPairs>
  <TitlesOfParts>
    <vt:vector size="55" baseType="lpstr">
      <vt:lpstr>Verdana</vt:lpstr>
      <vt:lpstr>Mulish Black</vt:lpstr>
      <vt:lpstr>Arial</vt:lpstr>
      <vt:lpstr>Nunito Black</vt:lpstr>
      <vt:lpstr>MULISH REGULAR ROMAN</vt:lpstr>
      <vt:lpstr>Nunito ExtraBold</vt:lpstr>
      <vt:lpstr>Times New Roman</vt:lpstr>
      <vt:lpstr>Symbol</vt:lpstr>
      <vt:lpstr>Calibri</vt:lpstr>
      <vt:lpstr>Mulish</vt:lpstr>
      <vt:lpstr>MULISH ROMAN</vt:lpstr>
      <vt:lpstr>System Font Regular</vt:lpstr>
      <vt:lpstr>_Hvid</vt:lpstr>
      <vt:lpstr>_Grøn</vt:lpstr>
      <vt:lpstr>PowerPoint-præsentation</vt:lpstr>
      <vt:lpstr>”Tænk på en særlig oplevelse du har haft i naturen” </vt:lpstr>
      <vt:lpstr>Tal sammen 2 og 2 </vt:lpstr>
      <vt:lpstr>” Hvad forbinder I med ordet ‘natur’?”    ”Hvad forbinder I med ordet ‘dannelse’?” </vt:lpstr>
      <vt:lpstr>PowerPoint-præsentation</vt:lpstr>
      <vt:lpstr>PowerPoint-præsentation</vt:lpstr>
      <vt:lpstr>PowerPoint-præsentation</vt:lpstr>
      <vt:lpstr>”Naturdannelse er en proces, hvor barnets forhold til naturen styrkes. I processen indgår forskellige typer af relationer til natur, og de kan kategoriseres i fem forbundne elementer i naturdannelse. […] Relationerne er dynamiske og af mere eller mindre indre eller ydre karakter”   </vt:lpstr>
      <vt:lpstr>PowerPoint-præsentation</vt:lpstr>
      <vt:lpstr>Det materielle   </vt:lpstr>
      <vt:lpstr>Det erfaringsbaserede   </vt:lpstr>
      <vt:lpstr>Det kognitive   </vt:lpstr>
      <vt:lpstr>Det følelsesmæssige   </vt:lpstr>
      <vt:lpstr>Det filosofiske   </vt:lpstr>
      <vt:lpstr>PowerPoint-præsentation</vt:lpstr>
      <vt:lpstr>PowerPoint-præsentation</vt:lpstr>
      <vt:lpstr>PowerPoint-præsentation</vt:lpstr>
      <vt:lpstr>PowerPoint-præsentation</vt:lpstr>
      <vt:lpstr>PowerPoint-præsentation</vt:lpstr>
      <vt:lpstr>PowerPoint-præsentation</vt:lpstr>
      <vt:lpstr>Pointer om naturdannelse i praksis - også i en skolepraksis</vt:lpstr>
      <vt:lpstr>DET ERFARINGSBASEREDE KROPSLIG OG FYSISK INTERAKTION MED NATUR</vt:lpstr>
      <vt:lpstr>DET KOGNITIVE VIDEN OG FORSTÅELSE AF NATURFÆNOMENER  </vt:lpstr>
      <vt:lpstr>DET FØLELSESMÆSSIGE EMOTIONELLE REAKTIONER OG TILKNYTNING</vt:lpstr>
      <vt:lpstr>DET FILOSOFISKE NATURSYN OG ETIK</vt:lpstr>
      <vt:lpstr>DET MATERIELLE MENNESKE OG ØKOSYSTEM</vt:lpstr>
      <vt:lpstr>Andre faktorer, der påvirker naturdannelsen</vt:lpstr>
      <vt:lpstr>Læreren - den voksnes forudsætninger</vt:lpstr>
      <vt:lpstr>Undersøg et praksisforløb</vt:lpstr>
      <vt:lpstr>PowerPoint-præsentation</vt:lpstr>
      <vt:lpstr>PowerPoint-præsentation</vt:lpstr>
      <vt:lpstr>Med udgangspunkt i et praksiseksempel: </vt:lpstr>
      <vt:lpstr>Analyse af jeres egne praksiseksempler</vt:lpstr>
      <vt:lpstr>Med udgangspunkt i de enkelte naturdannelseselementer: </vt:lpstr>
      <vt:lpstr>Udarbejd et undervisningsforløb</vt:lpstr>
      <vt:lpstr>Refleksioner om naturdannelse</vt:lpstr>
      <vt:lpstr>Refleksioner om naturdannelse</vt:lpstr>
      <vt:lpstr>Refleksioner om naturdannelse</vt:lpstr>
      <vt:lpstr>Refleksioner om naturdannelse</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Acronis partner brief</dc:title>
  <dc:creator>Kristian Magnus Nielsen</dc:creator>
  <cp:lastModifiedBy>Astrid Grunert Rantorp</cp:lastModifiedBy>
  <cp:revision>153</cp:revision>
  <dcterms:created xsi:type="dcterms:W3CDTF">2021-03-22T18:53:06Z</dcterms:created>
  <dcterms:modified xsi:type="dcterms:W3CDTF">2023-01-26T11:02:25Z</dcterms:modified>
</cp:coreProperties>
</file>