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313" r:id="rId3"/>
    <p:sldId id="328" r:id="rId4"/>
    <p:sldId id="329" r:id="rId5"/>
    <p:sldId id="316" r:id="rId6"/>
    <p:sldId id="327" r:id="rId7"/>
    <p:sldId id="330" r:id="rId8"/>
    <p:sldId id="318" r:id="rId9"/>
    <p:sldId id="288" r:id="rId10"/>
    <p:sldId id="331" r:id="rId11"/>
    <p:sldId id="322" r:id="rId12"/>
    <p:sldId id="312" r:id="rId13"/>
  </p:sldIdLst>
  <p:sldSz cx="9144000" cy="6858000" type="screen4x3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01BE4EA-1EA8-4618-BA69-E2B0FAC015ED}" type="datetimeFigureOut">
              <a:rPr lang="da-DK" smtClean="0"/>
              <a:pPr/>
              <a:t>13-11-2020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81C6795-4635-42EC-9C26-99F3D035E067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7A65E17-F897-4567-AE04-DAD7B01C9ADC}" type="datetimeFigureOut">
              <a:rPr lang="da-DK" smtClean="0"/>
              <a:pPr/>
              <a:t>13-11-2020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99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0E39CBE-B964-4ABF-ABF8-1A8C3163B9D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2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70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12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3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40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5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12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6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126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7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829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8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803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3D499-F404-49B5-91CC-E7C51C61C14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10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360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DD54E-6566-4200-9AE8-658D0FD1B0AA}" type="slidenum">
              <a:rPr lang="da-DK"/>
              <a:pPr/>
              <a:t>11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713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6006-077E-46F6-BC29-3F8F9063D1F6}" type="datetime1">
              <a:rPr lang="da-DK" smtClean="0"/>
              <a:t>13-11-2020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E889-B5CB-4397-8DB9-9233D9389283}" type="datetime1">
              <a:rPr lang="da-DK" smtClean="0"/>
              <a:t>13-11-2020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E6F6F-8B17-428F-AEB7-B229F0C6CBB3}" type="datetime1">
              <a:rPr lang="da-DK" smtClean="0"/>
              <a:t>13-11-2020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2B8-F1EF-4F8A-AB97-129D1795486F}" type="datetime1">
              <a:rPr lang="da-DK" smtClean="0"/>
              <a:t>13-11-2020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AD2-73EC-4F1A-A1E5-6026E41C26C6}" type="datetime1">
              <a:rPr lang="da-DK" smtClean="0"/>
              <a:t>13-11-2020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DCFA-1881-48CD-B42C-2C1D15BE22E2}" type="datetime1">
              <a:rPr lang="da-DK" smtClean="0"/>
              <a:t>13-11-2020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8B03-E48C-4261-95A2-87CFFEF8BA99}" type="datetime1">
              <a:rPr lang="da-DK" smtClean="0"/>
              <a:t>13-11-2020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591C-F248-4B76-99D4-903106AAADBB}" type="datetime1">
              <a:rPr lang="da-DK" smtClean="0"/>
              <a:t>13-11-2020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7FD8-C0A2-4A06-A542-7FB02269AAAC}" type="datetime1">
              <a:rPr lang="da-DK" smtClean="0"/>
              <a:t>13-11-2020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0D1FD-5CBA-4E77-8FF7-90C9CFF8FAE6}" type="datetime1">
              <a:rPr lang="da-DK" smtClean="0"/>
              <a:t>13-11-2020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9040-601D-444B-9CBB-7E1D3A35AFE3}" type="datetime1">
              <a:rPr lang="da-DK" smtClean="0"/>
              <a:t>13-11-2020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65087-0015-480A-A813-390686FE4469}" type="datetime1">
              <a:rPr lang="da-DK" smtClean="0"/>
              <a:t>13-11-2020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1D76A-7A09-4C34-8193-7FC4DF7DCDE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0" y="5575300"/>
            <a:ext cx="9150350" cy="1282700"/>
            <a:chOff x="0" y="3512"/>
            <a:chExt cx="5764" cy="808"/>
          </a:xfrm>
        </p:grpSpPr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10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44" y="4020"/>
              <a:ext cx="459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000" i="1" dirty="0">
                  <a:solidFill>
                    <a:srgbClr val="92D050"/>
                  </a:solidFill>
                </a:rPr>
                <a:t>Friluftsrådet + Sociologisk Institut (KU), ”Grønne fællesskaber i byen”, onlineseminar, 11. november 2020</a:t>
              </a: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6350" y="1868210"/>
            <a:ext cx="9144000" cy="231913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da-DK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lang="da-DK" sz="9200" b="1" dirty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</a:rPr>
              <a:t>Civilt grønt engagement i byen: Hvad, hvor, hvem og hvordan?</a:t>
            </a:r>
            <a:br>
              <a:rPr kumimoji="0" lang="da-DK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da-DK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a-DK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br>
              <a:rPr kumimoji="0" lang="da-DK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da-DK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a-DK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8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9462" name="AutoShape 6" descr="https://media.snl.no/system/images/8846/standard_peirce_charles.jpg"/>
          <p:cNvSpPr>
            <a:spLocks noChangeAspect="1" noChangeArrowheads="1"/>
          </p:cNvSpPr>
          <p:nvPr/>
        </p:nvSpPr>
        <p:spPr bwMode="auto">
          <a:xfrm>
            <a:off x="155575" y="-2179638"/>
            <a:ext cx="3333750" cy="4552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464" name="AutoShape 8" descr="https://media.snl.no/system/images/8846/standard_peirce_charles.jpg"/>
          <p:cNvSpPr>
            <a:spLocks noChangeAspect="1" noChangeArrowheads="1"/>
          </p:cNvSpPr>
          <p:nvPr/>
        </p:nvSpPr>
        <p:spPr bwMode="auto">
          <a:xfrm>
            <a:off x="155575" y="-2179638"/>
            <a:ext cx="3333750" cy="4552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466" name="AutoShape 10" descr="https://media.snl.no/system/images/8846/standard_peirce_charles.jpg"/>
          <p:cNvSpPr>
            <a:spLocks noChangeAspect="1" noChangeArrowheads="1"/>
          </p:cNvSpPr>
          <p:nvPr/>
        </p:nvSpPr>
        <p:spPr bwMode="auto">
          <a:xfrm>
            <a:off x="155575" y="-2179638"/>
            <a:ext cx="3333750" cy="4552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468" name="AutoShape 12" descr="https://media.snl.no/system/images/8846/standard_peirce_charl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470" name="AutoShape 14" descr="https://media.snl.no/system/images/8846/standard_peirce_charl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58EB29C-6B48-4668-8F2E-222FF63BA2B4}"/>
              </a:ext>
            </a:extLst>
          </p:cNvPr>
          <p:cNvSpPr txBox="1"/>
          <p:nvPr/>
        </p:nvSpPr>
        <p:spPr>
          <a:xfrm>
            <a:off x="971600" y="4183619"/>
            <a:ext cx="741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 Blok, Lektor, Sociologisk Institut (SI), Københavns Universitet (KU)</a:t>
            </a:r>
          </a:p>
          <a:p>
            <a:pPr algn="ctr"/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Projektleder på ”Grønne fællesskaber i byen”, SI/KU + Friluftsrådet, støttet af Velux-fonden</a:t>
            </a:r>
          </a:p>
          <a:p>
            <a:pPr algn="ctr"/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abl@soc.ku.dk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8D3BADB-9AAD-4286-96D7-5AEB2664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38"/>
    </mc:Choice>
    <mc:Fallback xmlns="">
      <p:transition spd="slow" advTm="3355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689" y="451404"/>
            <a:ext cx="8828622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Samarbejdsbaseret udvikling af offentlige grønne by-arealer: hovedobservationer fra de fire cases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6350" y="557530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3F57767-6DF7-4C8B-9D5C-F2403C7E7833}"/>
              </a:ext>
            </a:extLst>
          </p:cNvPr>
          <p:cNvSpPr txBox="1"/>
          <p:nvPr/>
        </p:nvSpPr>
        <p:spPr>
          <a:xfrm>
            <a:off x="3876675" y="5628585"/>
            <a:ext cx="561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Grønne Fællesskaber i Byerne, KU + Friluftsrådet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759890C-0930-480D-8A42-B00A38810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333460"/>
              </p:ext>
            </p:extLst>
          </p:nvPr>
        </p:nvGraphicFramePr>
        <p:xfrm>
          <a:off x="785230" y="1413816"/>
          <a:ext cx="7560840" cy="4462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1365">
                  <a:extLst>
                    <a:ext uri="{9D8B030D-6E8A-4147-A177-3AD203B41FA5}">
                      <a16:colId xmlns:a16="http://schemas.microsoft.com/office/drawing/2014/main" val="231112428"/>
                    </a:ext>
                  </a:extLst>
                </a:gridCol>
                <a:gridCol w="1520963">
                  <a:extLst>
                    <a:ext uri="{9D8B030D-6E8A-4147-A177-3AD203B41FA5}">
                      <a16:colId xmlns:a16="http://schemas.microsoft.com/office/drawing/2014/main" val="387349861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71903941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85101117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904476449"/>
                    </a:ext>
                  </a:extLst>
                </a:gridCol>
              </a:tblGrid>
              <a:tr h="195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 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Varde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Randers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Køge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København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02602"/>
                  </a:ext>
                </a:extLst>
              </a:tr>
              <a:tr h="399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Grønt område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Varde sommerland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Nordre Fælled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Almindingerne (Søndre Havn)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Sydhavnstippen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45316"/>
                  </a:ext>
                </a:extLst>
              </a:tr>
              <a:tr h="1012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Partnerskabsaktører (primært)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Kommunen, </a:t>
                      </a:r>
                      <a:r>
                        <a:rPr lang="da-DK" sz="1100" dirty="0" err="1">
                          <a:solidFill>
                            <a:srgbClr val="92D050"/>
                          </a:solidFill>
                          <a:effectLst/>
                        </a:rPr>
                        <a:t>Sommerlandslauget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Naturstyrelsen, kommunen, </a:t>
                      </a:r>
                      <a:r>
                        <a:rPr lang="da-DK" sz="1100" dirty="0" err="1">
                          <a:solidFill>
                            <a:srgbClr val="92D050"/>
                          </a:solidFill>
                          <a:effectLst/>
                        </a:rPr>
                        <a:t>bysekretariat</a:t>
                      </a: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, produktionsskole, Nordre Fælleds Venner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solidFill>
                            <a:srgbClr val="92D050"/>
                          </a:solidFill>
                          <a:effectLst/>
                        </a:rPr>
                        <a:t>Køge Kyst (</a:t>
                      </a:r>
                      <a:r>
                        <a:rPr lang="nb-NO" sz="1100" dirty="0" err="1">
                          <a:solidFill>
                            <a:srgbClr val="92D050"/>
                          </a:solidFill>
                          <a:effectLst/>
                        </a:rPr>
                        <a:t>Realdania</a:t>
                      </a:r>
                      <a:r>
                        <a:rPr lang="nb-NO" sz="1100" dirty="0">
                          <a:solidFill>
                            <a:srgbClr val="92D050"/>
                          </a:solidFill>
                          <a:effectLst/>
                        </a:rPr>
                        <a:t> + kommunen), Bydelsforeningen Søndre Havn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&amp; Havn, </a:t>
                      </a:r>
                      <a:r>
                        <a:rPr lang="da-DK" sz="1100" kern="1200" dirty="0" err="1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Kgs</a:t>
                      </a:r>
                      <a:r>
                        <a:rPr lang="da-DK" sz="1100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Enghave Lokaludvalg, DN, Grøn Agenda Sydhavn, Tippens </a:t>
                      </a:r>
                      <a:r>
                        <a:rPr lang="da-DK" sz="1100" kern="1200" dirty="0" err="1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Fårelaug</a:t>
                      </a:r>
                      <a:r>
                        <a:rPr lang="da-DK" sz="1100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Friluftsrådet m.fl. 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225297"/>
                  </a:ext>
                </a:extLst>
              </a:tr>
              <a:tr h="195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Tidslinje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Startet i 2011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Startet i 2013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Startet i 2011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Startet i 2008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02459"/>
                  </a:ext>
                </a:extLst>
              </a:tr>
              <a:tr h="603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Type af samskabelse (idealtyper)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Samarbejde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Netværksstyring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Offentlig-privat partnerskab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Offentligt udviklingsselskab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862706"/>
                  </a:ext>
                </a:extLst>
              </a:tr>
              <a:tr h="808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Civilt engagement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Familiært fællessted; rum til selvorganisering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Anknytninger og interesser medieres via </a:t>
                      </a:r>
                      <a:r>
                        <a:rPr lang="da-DK" sz="1100" dirty="0" err="1">
                          <a:solidFill>
                            <a:srgbClr val="92D050"/>
                          </a:solidFill>
                          <a:effectLst/>
                        </a:rPr>
                        <a:t>bysekretariat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 err="1">
                          <a:solidFill>
                            <a:srgbClr val="92D050"/>
                          </a:solidFill>
                          <a:effectLst/>
                        </a:rPr>
                        <a:t>Kvasi</a:t>
                      </a: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-civil beboerforening, medieres via udviklingssekretariat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Opdeling mellem familiært engagement (indenfor) og grøn kritik (udenfor)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152352"/>
                  </a:ext>
                </a:extLst>
              </a:tr>
              <a:tr h="1238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Spændinger og muligheder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 err="1">
                          <a:solidFill>
                            <a:srgbClr val="92D050"/>
                          </a:solidFill>
                          <a:effectLst/>
                        </a:rPr>
                        <a:t>Laugets</a:t>
                      </a: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 bestyrelse koordinerer i begge retninger – sikrer kommunal opbakning, men kan skabe spændinger mellem bestyrelse og øvrigt </a:t>
                      </a:r>
                      <a:r>
                        <a:rPr lang="da-DK" sz="1100" dirty="0" err="1">
                          <a:solidFill>
                            <a:srgbClr val="92D050"/>
                          </a:solidFill>
                          <a:effectLst/>
                        </a:rPr>
                        <a:t>laug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solidFill>
                            <a:srgbClr val="92D050"/>
                          </a:solidFill>
                          <a:effectLst/>
                        </a:rPr>
                        <a:t>De civile stemmer drukner lidt i det institutionelle netværk – trods principiel støtte</a:t>
                      </a:r>
                      <a:endParaRPr lang="da-DK" sz="11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Muliggør civil (beboer-)indflydelse – men svært at balancere forskellige typer civile krav i overgang fra byudvikling til beboelse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solidFill>
                            <a:srgbClr val="92D050"/>
                          </a:solidFill>
                          <a:effectLst/>
                        </a:rPr>
                        <a:t>Åbner området op for nye civile grupper – men håndterer ikke de underliggende konflikter om fredning m.v.</a:t>
                      </a:r>
                      <a:endParaRPr lang="da-DK" sz="11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580321"/>
                  </a:ext>
                </a:extLst>
              </a:tr>
            </a:tbl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C801B0B7-904D-4E43-885C-F38C1A91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1322A0C-D7ED-455D-AE81-3E0C50A0D60E}"/>
              </a:ext>
            </a:extLst>
          </p:cNvPr>
          <p:cNvSpPr txBox="1"/>
          <p:nvPr/>
        </p:nvSpPr>
        <p:spPr>
          <a:xfrm>
            <a:off x="785230" y="5912834"/>
            <a:ext cx="745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opsummeret fra Anette Gravgaard Christensen, ‘</a:t>
            </a:r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in </a:t>
            </a:r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co-producing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 urban </a:t>
            </a:r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greenspace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 from </a:t>
            </a:r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pragmatic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sociology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 under vurdering hos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8850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860" y="959727"/>
            <a:ext cx="8828622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Tværgående anbefalinger til samarbejdsbaseret udvikling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11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0F5D1C5-E9FB-4FE6-AAC3-82F203FF6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61" y="2426402"/>
            <a:ext cx="8556878" cy="233101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3F57767-6DF7-4C8B-9D5C-F2403C7E7833}"/>
              </a:ext>
            </a:extLst>
          </p:cNvPr>
          <p:cNvSpPr txBox="1"/>
          <p:nvPr/>
        </p:nvSpPr>
        <p:spPr>
          <a:xfrm>
            <a:off x="4258538" y="4968276"/>
            <a:ext cx="4727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Grønne Fællesskaber i Byerne, SI/KU + Friluftsrådet</a:t>
            </a:r>
            <a:endParaRPr lang="da-DK" sz="12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CCA9D45-A066-4F59-A67E-B57A79AC0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3753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48" y="1104812"/>
            <a:ext cx="8879904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Opsamling: hvilke implikationer for stærkere, grønne byfællesskaber?</a:t>
            </a:r>
            <a:endParaRPr lang="da-DK" sz="20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2D6118D-23D8-4850-A2BB-C0ED048EBDE3}"/>
              </a:ext>
            </a:extLst>
          </p:cNvPr>
          <p:cNvSpPr txBox="1"/>
          <p:nvPr/>
        </p:nvSpPr>
        <p:spPr>
          <a:xfrm>
            <a:off x="228600" y="2411324"/>
            <a:ext cx="8879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 af byens borgere er brugere af og frivilligt aktive i grønt byliv, med afsæt i byens grønne områder – og de vil gerne involveres i områdernes udvikling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Grønne græsrodsinitativer skyder op alle vegne, hvor kommunerne giver dem plads og mulighed – men midlertidighed er en udfordring for deres overlevelse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Formelle og langvarige civil-kommunale samarbejder giver både udfordringer og nye muligheder – i bedste fald sikrer de civil forankring omkring grøn byudvikling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A939A55-C3EF-48B5-B84F-4C0460D6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23495" y="838351"/>
            <a:ext cx="9144000" cy="1143000"/>
          </a:xfrm>
        </p:spPr>
        <p:txBody>
          <a:bodyPr>
            <a:normAutofit/>
          </a:bodyPr>
          <a:lstStyle/>
          <a:p>
            <a:r>
              <a:rPr lang="da-DK" sz="2100" b="1" dirty="0">
                <a:solidFill>
                  <a:srgbClr val="92D050"/>
                </a:solidFill>
                <a:latin typeface="Arial" charset="0"/>
              </a:rPr>
              <a:t>Grønne fællesskaber i byerne – et (projekt)-overblik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09A90DB-EAF2-42EC-AA73-6AA8E7931091}"/>
              </a:ext>
            </a:extLst>
          </p:cNvPr>
          <p:cNvSpPr txBox="1"/>
          <p:nvPr/>
        </p:nvSpPr>
        <p:spPr>
          <a:xfrm>
            <a:off x="71996" y="3984975"/>
            <a:ext cx="31318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Repræsentativt survey om den danske bybefolkningens engagement i og ønsker til grønne byområder</a:t>
            </a: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(Delansvarlig: Troels Krarup)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F39FA88-332A-4F66-A0AB-DE74BBE7E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1" y="2154429"/>
            <a:ext cx="3006670" cy="174532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01FFCBF-58AF-4ACB-99FC-C20E453AA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525" y="2154159"/>
            <a:ext cx="2974755" cy="1745325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D92CC011-463D-49AD-A5AE-F07ED8CF0E32}"/>
              </a:ext>
            </a:extLst>
          </p:cNvPr>
          <p:cNvSpPr txBox="1"/>
          <p:nvPr/>
        </p:nvSpPr>
        <p:spPr>
          <a:xfrm>
            <a:off x="6167996" y="3924884"/>
            <a:ext cx="29040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casestudier af civil-kommunal samarbejdsbaseret udvikling af offentlige grønne by-arealer</a:t>
            </a: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(Delansvarlig: Anette Gravgaard Christensen; bidrag fra Amanda K. </a:t>
            </a:r>
            <a:r>
              <a:rPr lang="da-DK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Juvik</a:t>
            </a:r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vedr. Sydhavnstippen)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BFB33060-1649-4CA4-94BA-4299E2B7D9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478"/>
          <a:stretch/>
        </p:blipFill>
        <p:spPr>
          <a:xfrm>
            <a:off x="3160595" y="2172295"/>
            <a:ext cx="2904008" cy="1709592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5A3D72D8-C5CF-48CA-AE49-7A6E90FDB846}"/>
              </a:ext>
            </a:extLst>
          </p:cNvPr>
          <p:cNvSpPr txBox="1"/>
          <p:nvPr/>
        </p:nvSpPr>
        <p:spPr>
          <a:xfrm>
            <a:off x="3203848" y="3983093"/>
            <a:ext cx="2904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Kortlægning af græsrods-, steds- og praksisbaserede grønne byfællesskaber</a:t>
            </a: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(Delansvarlige: Anders Blok &amp; Jakob Laage-Thomsen)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3AC78439-A9B7-4CF1-9B72-60CC5BB5B959}"/>
              </a:ext>
            </a:extLst>
          </p:cNvPr>
          <p:cNvSpPr txBox="1"/>
          <p:nvPr/>
        </p:nvSpPr>
        <p:spPr>
          <a:xfrm>
            <a:off x="1115616" y="5505661"/>
            <a:ext cx="741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Læs mere om projektets resultater: 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https://friluftsraadet.dk/nyheder/ny-forskning-er-populaert-vaere-aktiv-groenne-faellesskaber-byerne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3967E50-6CA8-4129-844C-E5942FC1E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0904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727" y="504825"/>
            <a:ext cx="8828622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Hvad mener vi, når vi taler om “fællesskaber” i og om grønne byrum?</a:t>
            </a:r>
            <a:r>
              <a:rPr lang="en-GB" sz="2000" b="1" dirty="0">
                <a:solidFill>
                  <a:srgbClr val="92D050"/>
                </a:solidFill>
                <a:latin typeface="Arial" charset="0"/>
              </a:rPr>
              <a:t>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1904DDB-7C51-45FE-B0CA-BD10165B70D9}"/>
              </a:ext>
            </a:extLst>
          </p:cNvPr>
          <p:cNvSpPr txBox="1"/>
          <p:nvPr/>
        </p:nvSpPr>
        <p:spPr>
          <a:xfrm>
            <a:off x="118637" y="1399869"/>
            <a:ext cx="8879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”Fællesskab” som essentielt omstridt begreb – mest berømt i samfundsteorien fra skellet mellem </a:t>
            </a:r>
            <a:r>
              <a:rPr lang="da-DK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Gemeinschaft</a:t>
            </a: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(”fællesskab”; naboskab, det nære, lokalsamfund) og </a:t>
            </a:r>
            <a:r>
              <a:rPr lang="da-DK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Gesellschaft</a:t>
            </a: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(”samfund”; individ, abstrakte relationer, storby) = problematisk!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”Fællesskab” er et udbredt ideal for socialitet og samvær – også ideologiske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dansk kommer ”fællesskab” af oldnordisk </a:t>
            </a:r>
            <a:r>
              <a:rPr lang="da-DK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félag</a:t>
            </a:r>
            <a:r>
              <a:rPr lang="da-DK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”at lægge ejendom sammen” (f.eks. kvæg, får); knyttet til begrebet ”fælled”, ideen om fælleseje og -forvaltning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3F57767-6DF7-4C8B-9D5C-F2403C7E7833}"/>
              </a:ext>
            </a:extLst>
          </p:cNvPr>
          <p:cNvSpPr txBox="1"/>
          <p:nvPr/>
        </p:nvSpPr>
        <p:spPr>
          <a:xfrm>
            <a:off x="5333641" y="579411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Nordre Fælled, Randers (kilde: naturstyrelsen.dk)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8D1A8B1-33EF-4B09-A643-8238B64DFCFC}"/>
              </a:ext>
            </a:extLst>
          </p:cNvPr>
          <p:cNvSpPr txBox="1"/>
          <p:nvPr/>
        </p:nvSpPr>
        <p:spPr>
          <a:xfrm>
            <a:off x="1523284" y="5869616"/>
            <a:ext cx="2133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Fårelaug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Sydhavnstippen (kilde: sydhavnstippen.dk)</a:t>
            </a:r>
          </a:p>
        </p:txBody>
      </p:sp>
      <p:pic>
        <p:nvPicPr>
          <p:cNvPr id="19" name="Billede 18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3839BAB9-8E8A-454B-ABE1-41F0172E52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77052"/>
            <a:ext cx="2531614" cy="193497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AFB7085-357F-4B26-A5F7-4BBD98B35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  <p:pic>
        <p:nvPicPr>
          <p:cNvPr id="8" name="Billede 7" descr="Et billede, der indeholder træ, græs, udendørs, plante&#10;&#10;Automatisk genereret beskrivelse">
            <a:extLst>
              <a:ext uri="{FF2B5EF4-FFF2-40B4-BE49-F238E27FC236}">
                <a16:creationId xmlns:a16="http://schemas.microsoft.com/office/drawing/2014/main" id="{1777D18E-6712-449E-BB02-DDF6B3484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69061"/>
            <a:ext cx="3811568" cy="17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70324A4A-0173-4CB9-89D6-93BEE211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4</a:t>
            </a:fld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A2EFF40-F17A-40D9-A5BD-CE95805A7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6" y="2193778"/>
            <a:ext cx="2909910" cy="217132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3D4E204-FB6F-4FE6-8B23-76C08CCF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506C97B0-5BE3-4F1C-A9B8-97CCC524EF26}"/>
              </a:ext>
            </a:extLst>
          </p:cNvPr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EF2D6061-F41A-45C5-AA64-B3492EBD2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10" name="Picture 7">
                <a:extLst>
                  <a:ext uri="{FF2B5EF4-FFF2-40B4-BE49-F238E27FC236}">
                    <a16:creationId xmlns:a16="http://schemas.microsoft.com/office/drawing/2014/main" id="{BD77F7F3-88E7-4BA6-AC87-B834FEAECE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ABCC0276-FC0B-48BB-8324-5E32F5E64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62D4A9E6-3A77-43C0-B3FE-8D968A9DBA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21E15932-BF42-44F7-BD78-C8EEB31BB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584" y="2212113"/>
            <a:ext cx="2902831" cy="2171326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FC138B16-0FDC-4841-A547-4CF05E773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679" y="2212113"/>
            <a:ext cx="2920505" cy="2171326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9E14F9AC-5387-47E1-BEC3-64FBCA5AFBC0}"/>
              </a:ext>
            </a:extLst>
          </p:cNvPr>
          <p:cNvSpPr txBox="1">
            <a:spLocks noChangeArrowheads="1"/>
          </p:cNvSpPr>
          <p:nvPr/>
        </p:nvSpPr>
        <p:spPr>
          <a:xfrm>
            <a:off x="157688" y="1209888"/>
            <a:ext cx="8828622" cy="7639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Teoretisk afsæt: lag af </a:t>
            </a:r>
            <a:r>
              <a:rPr lang="da-DK" sz="2000" b="1" i="1" dirty="0">
                <a:solidFill>
                  <a:srgbClr val="92D050"/>
                </a:solidFill>
                <a:latin typeface="Arial" charset="0"/>
              </a:rPr>
              <a:t>engagement</a:t>
            </a:r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 i grønne by-fællesskaber</a:t>
            </a:r>
            <a:endParaRPr lang="en-GB" sz="2000" b="1" dirty="0">
              <a:solidFill>
                <a:srgbClr val="92D050"/>
              </a:solidFill>
              <a:latin typeface="Arial" charset="0"/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014A9E77-AC6A-40AA-94A5-D88594108B9F}"/>
              </a:ext>
            </a:extLst>
          </p:cNvPr>
          <p:cNvSpPr txBox="1"/>
          <p:nvPr/>
        </p:nvSpPr>
        <p:spPr>
          <a:xfrm>
            <a:off x="157688" y="4598904"/>
            <a:ext cx="2770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Nært, stedsknyttet engagement, fælles omsorg og pleje</a:t>
            </a: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(Nære, lokale relationer)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30008FCA-3FF7-415B-9A87-40B0F506404A}"/>
              </a:ext>
            </a:extLst>
          </p:cNvPr>
          <p:cNvSpPr txBox="1"/>
          <p:nvPr/>
        </p:nvSpPr>
        <p:spPr>
          <a:xfrm>
            <a:off x="3274637" y="4491182"/>
            <a:ext cx="2770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Koordinering af mål og midler, internt i gruppen og eksternt (f.eks. til kommunen)</a:t>
            </a: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(Partnerskab)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CDF239D3-A0F9-4525-9516-76AD5B7D2082}"/>
              </a:ext>
            </a:extLst>
          </p:cNvPr>
          <p:cNvSpPr txBox="1"/>
          <p:nvPr/>
        </p:nvSpPr>
        <p:spPr>
          <a:xfrm>
            <a:off x="6234937" y="4461735"/>
            <a:ext cx="2770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Moralsk-politisk engagement i det fælles bedste, i byen og globalt (”bæredygtighed”)</a:t>
            </a:r>
          </a:p>
          <a:p>
            <a:endParaRPr lang="da-DK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(Forestillet politisk fællesskab)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3199C5E-47C5-41C3-97D2-E9315E40A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79117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1179" y="684019"/>
            <a:ext cx="8521642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Grønt byliv: hvor frivilligt aktive er folk, hvor meget deltager de?</a:t>
            </a:r>
            <a:br>
              <a:rPr lang="da-DK" sz="2000" b="1" dirty="0">
                <a:solidFill>
                  <a:srgbClr val="92D050"/>
                </a:solidFill>
                <a:latin typeface="Arial" charset="0"/>
              </a:rPr>
            </a:br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(dækker f.eks. koncerter, guidede ture, motionsløb, naturpleje m.v.)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E7304A7-9AA4-4B17-8739-7C69779B4AE6}"/>
              </a:ext>
            </a:extLst>
          </p:cNvPr>
          <p:cNvSpPr txBox="1"/>
          <p:nvPr/>
        </p:nvSpPr>
        <p:spPr>
          <a:xfrm>
            <a:off x="2915816" y="5712316"/>
            <a:ext cx="5618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”Grønne Fællesskaber i Byerne”, SI/KU + Friluftsrådet 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(survey blandt voksne bosiddende i byer med mere end 10.000 indbyggere)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FFF6530-15EE-4ADB-9A10-B2CA39A63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790546"/>
            <a:ext cx="6976313" cy="3904257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1598A45-F37C-48BB-80B4-737B70E6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0052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8" y="742659"/>
            <a:ext cx="8856984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Bybefolkningens holdninger til inddragelse af borgere og civilsamfund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E7304A7-9AA4-4B17-8739-7C69779B4AE6}"/>
              </a:ext>
            </a:extLst>
          </p:cNvPr>
          <p:cNvSpPr txBox="1"/>
          <p:nvPr/>
        </p:nvSpPr>
        <p:spPr>
          <a:xfrm>
            <a:off x="2843808" y="5625617"/>
            <a:ext cx="561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”Grønne Fællesskaber i Byerne”, SI/KU + Friluftsrådet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ECD1EAE-734E-4486-A646-E21BB599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990615"/>
            <a:ext cx="7320138" cy="3487768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8F2E4C1-0366-4D3A-A417-CF912369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5268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8" y="400993"/>
            <a:ext cx="8856984" cy="1143000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Hvad ønsker bybefolkningen sig af byens grønne områder?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E7304A7-9AA4-4B17-8739-7C69779B4AE6}"/>
              </a:ext>
            </a:extLst>
          </p:cNvPr>
          <p:cNvSpPr txBox="1"/>
          <p:nvPr/>
        </p:nvSpPr>
        <p:spPr>
          <a:xfrm>
            <a:off x="4067944" y="5995342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”Grønne Fællesskaber i Byerne”, SI/KU + Friluftsrådet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E8C1B6B-CB6E-409A-9245-79E1584C5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509" y="1299916"/>
            <a:ext cx="5942491" cy="4636689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649BC15-BB1D-4A54-916E-B8236CC27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7880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kort&#10;&#10;Automatisk genereret beskrivelse">
            <a:extLst>
              <a:ext uri="{FF2B5EF4-FFF2-40B4-BE49-F238E27FC236}">
                <a16:creationId xmlns:a16="http://schemas.microsoft.com/office/drawing/2014/main" id="{6FF09741-8479-4FF0-BCEF-FF2041B6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27" y="385166"/>
            <a:ext cx="5091439" cy="5996584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013" y="874118"/>
            <a:ext cx="3240360" cy="1434624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charset="0"/>
              </a:rPr>
              <a:t>Grønne græsrods-fællesskaber på byernes grønne oaser – en tendens i 2010’erne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568950"/>
            <a:ext cx="9150350" cy="1282700"/>
            <a:chOff x="0" y="3512"/>
            <a:chExt cx="5764" cy="8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3512"/>
              <a:ext cx="5760" cy="808"/>
              <a:chOff x="0" y="3512"/>
              <a:chExt cx="5760" cy="808"/>
            </a:xfrm>
          </p:grpSpPr>
          <p:pic>
            <p:nvPicPr>
              <p:cNvPr id="23559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0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0" y="4216"/>
              <a:ext cx="5764" cy="1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0600A0-E479-49F9-82F5-90AAE84E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1D76A-7A09-4C34-8193-7FC4DF7DCDEB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DE3F2A5-C868-4A7F-B28D-0B7C1354C1FE}"/>
              </a:ext>
            </a:extLst>
          </p:cNvPr>
          <p:cNvSpPr txBox="1"/>
          <p:nvPr/>
        </p:nvSpPr>
        <p:spPr>
          <a:xfrm>
            <a:off x="356400" y="2415352"/>
            <a:ext cx="337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Projekt-eksekvering</a:t>
            </a:r>
            <a: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Natur-tilknytning</a:t>
            </a:r>
            <a: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Hyggeligt fællesskab</a:t>
            </a:r>
            <a: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Samskabelse med myndigheder</a:t>
            </a:r>
            <a: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Modstand mod byplanlægning</a:t>
            </a:r>
            <a: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 </a:t>
            </a:r>
            <a:r>
              <a:rPr lang="da-DK" sz="1600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</a:t>
            </a:r>
            <a:r>
              <a:rPr lang="da-DK" sz="16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-politisk deltagelse</a:t>
            </a:r>
            <a: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B8C2FED-F107-4132-A83D-CC7BF9B22B47}"/>
              </a:ext>
            </a:extLst>
          </p:cNvPr>
          <p:cNvSpPr txBox="1"/>
          <p:nvPr/>
        </p:nvSpPr>
        <p:spPr>
          <a:xfrm>
            <a:off x="259539" y="5519827"/>
            <a:ext cx="343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Kilde: https://nyheder.ku.dk/alle_nyheder/2020/05/flere-byboere-soeger-groenne-faellesskaber/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83C2AE4-677B-4D79-972D-A95D8BE6E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8842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24"/>
    </mc:Choice>
    <mc:Fallback xmlns="">
      <p:transition spd="slow" advTm="3159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 descr="Et billede, der indeholder tekst, kort, drage, flyver&#10;&#10;Automatisk genereret beskrivelse">
            <a:extLst>
              <a:ext uri="{FF2B5EF4-FFF2-40B4-BE49-F238E27FC236}">
                <a16:creationId xmlns:a16="http://schemas.microsoft.com/office/drawing/2014/main" id="{1408818D-D76E-42BF-AD12-7704A34B4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5910"/>
            <a:ext cx="4810081" cy="3671129"/>
          </a:xfrm>
          <a:prstGeom prst="rect">
            <a:avLst/>
          </a:prstGeom>
        </p:spPr>
      </p:pic>
      <p:pic>
        <p:nvPicPr>
          <p:cNvPr id="15" name="Billede 14" descr="Et billede, der indeholder tekst, kort, bord&#10;&#10;Automatisk genereret beskrivelse">
            <a:extLst>
              <a:ext uri="{FF2B5EF4-FFF2-40B4-BE49-F238E27FC236}">
                <a16:creationId xmlns:a16="http://schemas.microsoft.com/office/drawing/2014/main" id="{119646F1-D6F8-436C-B4D4-372095957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38"/>
            <a:ext cx="4788277" cy="3188455"/>
          </a:xfrm>
          <a:prstGeom prst="rect">
            <a:avLst/>
          </a:prstGeom>
        </p:spPr>
      </p:pic>
      <p:pic>
        <p:nvPicPr>
          <p:cNvPr id="10" name="Billede 9" descr="Et billede, der indeholder tekst, kort, stor&#10;&#10;Automatisk genereret beskrivelse">
            <a:extLst>
              <a:ext uri="{FF2B5EF4-FFF2-40B4-BE49-F238E27FC236}">
                <a16:creationId xmlns:a16="http://schemas.microsoft.com/office/drawing/2014/main" id="{7758673D-92CC-41F7-BBA5-E754AAE67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81" y="3922898"/>
            <a:ext cx="4355976" cy="2946908"/>
          </a:xfrm>
          <a:prstGeom prst="rect">
            <a:avLst/>
          </a:prstGeom>
        </p:spPr>
      </p:pic>
      <p:pic>
        <p:nvPicPr>
          <p:cNvPr id="5" name="Billede 4" descr="Et billede, der indeholder tekst, kort, drage, indendørs&#10;&#10;Automatisk genereret beskrivelse">
            <a:extLst>
              <a:ext uri="{FF2B5EF4-FFF2-40B4-BE49-F238E27FC236}">
                <a16:creationId xmlns:a16="http://schemas.microsoft.com/office/drawing/2014/main" id="{E4FDB035-9367-4751-9DFB-F69F705C6D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1938"/>
            <a:ext cx="4355976" cy="3671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5568950"/>
            <a:ext cx="9166057" cy="1289050"/>
            <a:chOff x="0" y="5568950"/>
            <a:chExt cx="9150350" cy="1282700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5568950"/>
              <a:ext cx="9144000" cy="1282700"/>
              <a:chOff x="0" y="3512"/>
              <a:chExt cx="5760" cy="808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3512"/>
                <a:ext cx="5760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H="1">
              <a:off x="0" y="6686550"/>
              <a:ext cx="9150350" cy="1588"/>
            </a:xfrm>
            <a:prstGeom prst="line">
              <a:avLst/>
            </a:prstGeom>
            <a:noFill/>
            <a:ln w="9525">
              <a:solidFill>
                <a:srgbClr val="FF371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>
            <a:extLst>
              <a:ext uri="{FF2B5EF4-FFF2-40B4-BE49-F238E27FC236}">
                <a16:creationId xmlns:a16="http://schemas.microsoft.com/office/drawing/2014/main" id="{69E4098A-133F-49C1-94FF-C40E2EF4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45729" y="352802"/>
            <a:ext cx="405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Græsrodsbaserede grønne by-scener i Danmark</a:t>
            </a:r>
            <a:endParaRPr lang="en-US" sz="1600" dirty="0">
              <a:solidFill>
                <a:srgbClr val="92D050"/>
              </a:solidFill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9F00BCAF-9BDD-447E-9272-696E55522FC2}"/>
              </a:ext>
            </a:extLst>
          </p:cNvPr>
          <p:cNvSpPr txBox="1"/>
          <p:nvPr/>
        </p:nvSpPr>
        <p:spPr>
          <a:xfrm>
            <a:off x="107504" y="2505186"/>
            <a:ext cx="326004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Farver = gruppe-engagements-typer: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Lilla: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projekt-eksekvering</a:t>
            </a:r>
            <a:endParaRPr lang="en-US" sz="1200" i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natur-tilknytning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Mørkeblå: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hyggeligt fællesskab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Gråbrun: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samskabelse med myndigheder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Lyseblå: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modstand mod planlægning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Grøn: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 </a:t>
            </a:r>
            <a:r>
              <a:rPr lang="da-DK" sz="1200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-politisk deltagelse</a:t>
            </a:r>
          </a:p>
          <a:p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(Lyserød: </a:t>
            </a:r>
            <a:r>
              <a:rPr lang="da-DK" sz="12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 gruppe / uklart</a:t>
            </a:r>
            <a:r>
              <a:rPr lang="da-DK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D63EBDD8-2171-4122-A17F-4987CFB4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1750"/>
            <a:ext cx="729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000" i="1" dirty="0">
                <a:solidFill>
                  <a:srgbClr val="92D050"/>
                </a:solidFill>
              </a:rPr>
              <a:t>Friluftsrådet + Sociologisk Institut (KU), ”Grønne fællesskaber i byen”, onlineseminar, 11.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269456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1149</Words>
  <Application>Microsoft Office PowerPoint</Application>
  <PresentationFormat>Skærmshow (4:3)</PresentationFormat>
  <Paragraphs>140</Paragraphs>
  <Slides>12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PowerPoint-præsentation</vt:lpstr>
      <vt:lpstr>Grønne fællesskaber i byerne – et (projekt)-overblik</vt:lpstr>
      <vt:lpstr>Hvad mener vi, når vi taler om “fællesskaber” i og om grønne byrum? </vt:lpstr>
      <vt:lpstr>PowerPoint-præsentation</vt:lpstr>
      <vt:lpstr>Grønt byliv: hvor frivilligt aktive er folk, hvor meget deltager de? (dækker f.eks. koncerter, guidede ture, motionsløb, naturpleje m.v.) </vt:lpstr>
      <vt:lpstr>Bybefolkningens holdninger til inddragelse af borgere og civilsamfund</vt:lpstr>
      <vt:lpstr>Hvad ønsker bybefolkningen sig af byens grønne områder?</vt:lpstr>
      <vt:lpstr>Grønne græsrods-fællesskaber på byernes grønne oaser – en tendens i 2010’erne</vt:lpstr>
      <vt:lpstr>PowerPoint-præsentation</vt:lpstr>
      <vt:lpstr>Samarbejdsbaseret udvikling af offentlige grønne by-arealer: hovedobservationer fra de fire cases</vt:lpstr>
      <vt:lpstr>Tværgående anbefalinger til samarbejdsbaseret udvikling</vt:lpstr>
      <vt:lpstr>Opsamling: hvilke implikationer for stærkere, grønne byfællesskaber?</vt:lpstr>
    </vt:vector>
  </TitlesOfParts>
  <Company>Økonomisk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socabl</dc:creator>
  <cp:lastModifiedBy>Signe Frøkiær Schou</cp:lastModifiedBy>
  <cp:revision>345</cp:revision>
  <dcterms:created xsi:type="dcterms:W3CDTF">2010-11-01T17:23:42Z</dcterms:created>
  <dcterms:modified xsi:type="dcterms:W3CDTF">2020-11-13T08:03:56Z</dcterms:modified>
</cp:coreProperties>
</file>